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1496" r:id="rId2"/>
    <p:sldId id="390" r:id="rId3"/>
    <p:sldId id="1500" r:id="rId4"/>
    <p:sldId id="1497" r:id="rId5"/>
    <p:sldId id="381" r:id="rId6"/>
    <p:sldId id="986" r:id="rId7"/>
    <p:sldId id="259" r:id="rId8"/>
    <p:sldId id="1442" r:id="rId9"/>
    <p:sldId id="368" r:id="rId10"/>
    <p:sldId id="312" r:id="rId11"/>
    <p:sldId id="1470" r:id="rId12"/>
    <p:sldId id="1487" r:id="rId13"/>
    <p:sldId id="1504" r:id="rId14"/>
    <p:sldId id="1498" r:id="rId15"/>
    <p:sldId id="1503" r:id="rId16"/>
    <p:sldId id="1495" r:id="rId17"/>
    <p:sldId id="380" r:id="rId18"/>
    <p:sldId id="373" r:id="rId19"/>
    <p:sldId id="1501" r:id="rId20"/>
    <p:sldId id="1502" r:id="rId21"/>
    <p:sldId id="404" r:id="rId2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ois" initials="F"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F00"/>
    <a:srgbClr val="7D9248"/>
    <a:srgbClr val="FDBC22"/>
    <a:srgbClr val="FFFFFF"/>
    <a:srgbClr val="00C4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5"/>
    <p:restoredTop sz="95273" autoAdjust="0"/>
  </p:normalViewPr>
  <p:slideViewPr>
    <p:cSldViewPr snapToGrid="0" snapToObjects="1">
      <p:cViewPr varScale="1">
        <p:scale>
          <a:sx n="79" d="100"/>
          <a:sy n="79" d="100"/>
        </p:scale>
        <p:origin x="-696" y="-112"/>
      </p:cViewPr>
      <p:guideLst>
        <p:guide orient="horz" pos="2160"/>
        <p:guide pos="2880"/>
      </p:guideLst>
    </p:cSldViewPr>
  </p:slideViewPr>
  <p:notesTextViewPr>
    <p:cViewPr>
      <p:scale>
        <a:sx n="100" d="100"/>
        <a:sy n="100" d="100"/>
      </p:scale>
      <p:origin x="0" y="0"/>
    </p:cViewPr>
  </p:notesTextViewPr>
  <p:sorterViewPr>
    <p:cViewPr>
      <p:scale>
        <a:sx n="104" d="100"/>
        <a:sy n="104" d="100"/>
      </p:scale>
      <p:origin x="0" y="0"/>
    </p:cViewPr>
  </p:sorterViewPr>
  <p:notesViewPr>
    <p:cSldViewPr snapToGrid="0" snapToObjects="1" showGuides="1">
      <p:cViewPr varScale="1">
        <p:scale>
          <a:sx n="88" d="100"/>
          <a:sy n="88" d="100"/>
        </p:scale>
        <p:origin x="2264"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95FC0-4A82-5443-AD33-3211AA5AB8E8}" type="doc">
      <dgm:prSet loTypeId="urn:microsoft.com/office/officeart/2005/8/layout/gear1" loCatId="relationship" qsTypeId="urn:microsoft.com/office/officeart/2005/8/quickstyle/simple1" qsCatId="simple" csTypeId="urn:microsoft.com/office/officeart/2005/8/colors/accent1_2" csCatId="accent1" phldr="1"/>
      <dgm:spPr/>
    </dgm:pt>
    <dgm:pt modelId="{5ECFB5BF-4685-1849-9D6F-2349FC3CE33C}">
      <dgm:prSet phldrT="[Texte]" custT="1"/>
      <dgm:spPr>
        <a:solidFill>
          <a:schemeClr val="accent6">
            <a:lumMod val="50000"/>
          </a:schemeClr>
        </a:solidFill>
      </dgm:spPr>
      <dgm:t>
        <a:bodyPr/>
        <a:lstStyle/>
        <a:p>
          <a:r>
            <a:rPr lang="fr-FR" sz="1800" b="1" dirty="0" err="1"/>
            <a:t>Sol</a:t>
          </a:r>
          <a:endParaRPr lang="fr-FR" sz="1800" b="1" dirty="0"/>
        </a:p>
      </dgm:t>
    </dgm:pt>
    <dgm:pt modelId="{E54006E4-0C62-E741-9223-B8490BE1E154}" type="parTrans" cxnId="{6D824D80-E5C1-BF46-A7C8-050CC369596E}">
      <dgm:prSet/>
      <dgm:spPr/>
      <dgm:t>
        <a:bodyPr/>
        <a:lstStyle/>
        <a:p>
          <a:endParaRPr lang="fr-FR"/>
        </a:p>
      </dgm:t>
    </dgm:pt>
    <dgm:pt modelId="{524A1C8E-26FB-1A48-B09C-5BBB31955D1A}" type="sibTrans" cxnId="{6D824D80-E5C1-BF46-A7C8-050CC369596E}">
      <dgm:prSet/>
      <dgm:spPr>
        <a:solidFill>
          <a:schemeClr val="accent6">
            <a:lumMod val="75000"/>
          </a:schemeClr>
        </a:solidFill>
      </dgm:spPr>
      <dgm:t>
        <a:bodyPr/>
        <a:lstStyle/>
        <a:p>
          <a:endParaRPr lang="fr-FR"/>
        </a:p>
      </dgm:t>
    </dgm:pt>
    <dgm:pt modelId="{2E25709D-E82D-9B4B-B230-DC5FB09A8DEF}">
      <dgm:prSet phldrT="[Texte]" custT="1"/>
      <dgm:spPr>
        <a:solidFill>
          <a:schemeClr val="bg2">
            <a:lumMod val="25000"/>
          </a:schemeClr>
        </a:solidFill>
      </dgm:spPr>
      <dgm:t>
        <a:bodyPr/>
        <a:lstStyle/>
        <a:p>
          <a:r>
            <a:rPr lang="fr-FR" sz="1200" b="1" dirty="0" err="1"/>
            <a:t>Micro-organismes</a:t>
          </a:r>
          <a:endParaRPr lang="fr-FR" sz="1200" b="1" dirty="0"/>
        </a:p>
      </dgm:t>
    </dgm:pt>
    <dgm:pt modelId="{215A014F-DA9A-384A-AFE2-BF105140B55B}" type="parTrans" cxnId="{5E95BEB4-3841-774D-8543-BBCED9D8A6C2}">
      <dgm:prSet/>
      <dgm:spPr/>
      <dgm:t>
        <a:bodyPr/>
        <a:lstStyle/>
        <a:p>
          <a:endParaRPr lang="fr-FR"/>
        </a:p>
      </dgm:t>
    </dgm:pt>
    <dgm:pt modelId="{396620A8-863C-794D-9F5E-4C2FDF9B11D2}" type="sibTrans" cxnId="{5E95BEB4-3841-774D-8543-BBCED9D8A6C2}">
      <dgm:prSet/>
      <dgm:spPr>
        <a:solidFill>
          <a:schemeClr val="bg2">
            <a:lumMod val="50000"/>
          </a:schemeClr>
        </a:solidFill>
      </dgm:spPr>
      <dgm:t>
        <a:bodyPr/>
        <a:lstStyle/>
        <a:p>
          <a:endParaRPr lang="fr-FR"/>
        </a:p>
      </dgm:t>
    </dgm:pt>
    <dgm:pt modelId="{4A269AC3-81B5-C24E-8F09-F1F433C38DD2}">
      <dgm:prSet phldrT="[Texte]" custT="1"/>
      <dgm:spPr>
        <a:solidFill>
          <a:schemeClr val="accent3">
            <a:lumMod val="50000"/>
          </a:schemeClr>
        </a:solidFill>
      </dgm:spPr>
      <dgm:t>
        <a:bodyPr/>
        <a:lstStyle/>
        <a:p>
          <a:r>
            <a:rPr lang="fr-FR" sz="1800" dirty="0" err="1"/>
            <a:t>Arbres</a:t>
          </a:r>
          <a:endParaRPr lang="fr-FR" sz="1800" dirty="0"/>
        </a:p>
      </dgm:t>
    </dgm:pt>
    <dgm:pt modelId="{99049A2E-FB26-674C-8B01-B9B5BB6DE2D7}" type="sibTrans" cxnId="{5043BCCF-34EE-8944-B1B0-4D46DEC40CBD}">
      <dgm:prSet/>
      <dgm:spPr>
        <a:solidFill>
          <a:srgbClr val="008000"/>
        </a:solidFill>
      </dgm:spPr>
      <dgm:t>
        <a:bodyPr/>
        <a:lstStyle/>
        <a:p>
          <a:endParaRPr lang="fr-FR"/>
        </a:p>
      </dgm:t>
    </dgm:pt>
    <dgm:pt modelId="{3C79F9AE-E6EE-8249-AF50-C40495F9E123}" type="parTrans" cxnId="{5043BCCF-34EE-8944-B1B0-4D46DEC40CBD}">
      <dgm:prSet/>
      <dgm:spPr/>
      <dgm:t>
        <a:bodyPr/>
        <a:lstStyle/>
        <a:p>
          <a:endParaRPr lang="fr-FR"/>
        </a:p>
      </dgm:t>
    </dgm:pt>
    <dgm:pt modelId="{C3F3347E-F6BE-1B4F-B1E7-4AF386287930}" type="pres">
      <dgm:prSet presAssocID="{2C995FC0-4A82-5443-AD33-3211AA5AB8E8}" presName="composite" presStyleCnt="0">
        <dgm:presLayoutVars>
          <dgm:chMax val="3"/>
          <dgm:animLvl val="lvl"/>
          <dgm:resizeHandles val="exact"/>
        </dgm:presLayoutVars>
      </dgm:prSet>
      <dgm:spPr/>
    </dgm:pt>
    <dgm:pt modelId="{28E9F65C-4C8D-024C-B046-5F04B91B2737}" type="pres">
      <dgm:prSet presAssocID="{5ECFB5BF-4685-1849-9D6F-2349FC3CE33C}" presName="gear1" presStyleLbl="node1" presStyleIdx="0" presStyleCnt="3" custLinFactNeighborX="6982">
        <dgm:presLayoutVars>
          <dgm:chMax val="1"/>
          <dgm:bulletEnabled val="1"/>
        </dgm:presLayoutVars>
      </dgm:prSet>
      <dgm:spPr/>
      <dgm:t>
        <a:bodyPr/>
        <a:lstStyle/>
        <a:p>
          <a:endParaRPr lang="fr-FR"/>
        </a:p>
      </dgm:t>
    </dgm:pt>
    <dgm:pt modelId="{7EEAF22C-9506-AD4F-80AC-A7137C9000E8}" type="pres">
      <dgm:prSet presAssocID="{5ECFB5BF-4685-1849-9D6F-2349FC3CE33C}" presName="gear1srcNode" presStyleLbl="node1" presStyleIdx="0" presStyleCnt="3"/>
      <dgm:spPr/>
      <dgm:t>
        <a:bodyPr/>
        <a:lstStyle/>
        <a:p>
          <a:endParaRPr lang="fr-FR"/>
        </a:p>
      </dgm:t>
    </dgm:pt>
    <dgm:pt modelId="{7B09F9BB-01F3-B74D-A4FA-CDDCE4AC4C36}" type="pres">
      <dgm:prSet presAssocID="{5ECFB5BF-4685-1849-9D6F-2349FC3CE33C}" presName="gear1dstNode" presStyleLbl="node1" presStyleIdx="0" presStyleCnt="3"/>
      <dgm:spPr/>
      <dgm:t>
        <a:bodyPr/>
        <a:lstStyle/>
        <a:p>
          <a:endParaRPr lang="fr-FR"/>
        </a:p>
      </dgm:t>
    </dgm:pt>
    <dgm:pt modelId="{AB6A90F5-1A64-234B-B98B-25CD0CB1622F}" type="pres">
      <dgm:prSet presAssocID="{2E25709D-E82D-9B4B-B230-DC5FB09A8DEF}" presName="gear2" presStyleLbl="node1" presStyleIdx="1" presStyleCnt="3" custScaleX="124833" custScaleY="117171">
        <dgm:presLayoutVars>
          <dgm:chMax val="1"/>
          <dgm:bulletEnabled val="1"/>
        </dgm:presLayoutVars>
      </dgm:prSet>
      <dgm:spPr/>
      <dgm:t>
        <a:bodyPr/>
        <a:lstStyle/>
        <a:p>
          <a:endParaRPr lang="fr-FR"/>
        </a:p>
      </dgm:t>
    </dgm:pt>
    <dgm:pt modelId="{D0592A5E-7E6C-4F49-B6D6-C8241354800A}" type="pres">
      <dgm:prSet presAssocID="{2E25709D-E82D-9B4B-B230-DC5FB09A8DEF}" presName="gear2srcNode" presStyleLbl="node1" presStyleIdx="1" presStyleCnt="3"/>
      <dgm:spPr/>
      <dgm:t>
        <a:bodyPr/>
        <a:lstStyle/>
        <a:p>
          <a:endParaRPr lang="fr-FR"/>
        </a:p>
      </dgm:t>
    </dgm:pt>
    <dgm:pt modelId="{F6779E26-D7F5-9C41-A370-F5B5064CB44A}" type="pres">
      <dgm:prSet presAssocID="{2E25709D-E82D-9B4B-B230-DC5FB09A8DEF}" presName="gear2dstNode" presStyleLbl="node1" presStyleIdx="1" presStyleCnt="3"/>
      <dgm:spPr/>
      <dgm:t>
        <a:bodyPr/>
        <a:lstStyle/>
        <a:p>
          <a:endParaRPr lang="fr-FR"/>
        </a:p>
      </dgm:t>
    </dgm:pt>
    <dgm:pt modelId="{0CE2E4DA-0DCD-DB44-B855-7EA4862342C1}" type="pres">
      <dgm:prSet presAssocID="{4A269AC3-81B5-C24E-8F09-F1F433C38DD2}" presName="gear3" presStyleLbl="node1" presStyleIdx="2" presStyleCnt="3" custLinFactNeighborX="2083"/>
      <dgm:spPr/>
      <dgm:t>
        <a:bodyPr/>
        <a:lstStyle/>
        <a:p>
          <a:endParaRPr lang="fr-FR"/>
        </a:p>
      </dgm:t>
    </dgm:pt>
    <dgm:pt modelId="{01BCC8C6-A455-E049-B235-87F817D043BA}" type="pres">
      <dgm:prSet presAssocID="{4A269AC3-81B5-C24E-8F09-F1F433C38DD2}" presName="gear3tx" presStyleLbl="node1" presStyleIdx="2" presStyleCnt="3">
        <dgm:presLayoutVars>
          <dgm:chMax val="1"/>
          <dgm:bulletEnabled val="1"/>
        </dgm:presLayoutVars>
      </dgm:prSet>
      <dgm:spPr/>
      <dgm:t>
        <a:bodyPr/>
        <a:lstStyle/>
        <a:p>
          <a:endParaRPr lang="fr-FR"/>
        </a:p>
      </dgm:t>
    </dgm:pt>
    <dgm:pt modelId="{57408918-91CE-0844-B465-0CA32A1FE571}" type="pres">
      <dgm:prSet presAssocID="{4A269AC3-81B5-C24E-8F09-F1F433C38DD2}" presName="gear3srcNode" presStyleLbl="node1" presStyleIdx="2" presStyleCnt="3"/>
      <dgm:spPr/>
      <dgm:t>
        <a:bodyPr/>
        <a:lstStyle/>
        <a:p>
          <a:endParaRPr lang="fr-FR"/>
        </a:p>
      </dgm:t>
    </dgm:pt>
    <dgm:pt modelId="{D7BBFE99-62E8-F842-858C-97882933192C}" type="pres">
      <dgm:prSet presAssocID="{4A269AC3-81B5-C24E-8F09-F1F433C38DD2}" presName="gear3dstNode" presStyleLbl="node1" presStyleIdx="2" presStyleCnt="3"/>
      <dgm:spPr/>
      <dgm:t>
        <a:bodyPr/>
        <a:lstStyle/>
        <a:p>
          <a:endParaRPr lang="fr-FR"/>
        </a:p>
      </dgm:t>
    </dgm:pt>
    <dgm:pt modelId="{5EA0DC1F-5117-1B41-BFE5-221EAF54BE79}" type="pres">
      <dgm:prSet presAssocID="{524A1C8E-26FB-1A48-B09C-5BBB31955D1A}" presName="connector1" presStyleLbl="sibTrans2D1" presStyleIdx="0" presStyleCnt="3" custLinFactNeighborX="4076"/>
      <dgm:spPr/>
      <dgm:t>
        <a:bodyPr/>
        <a:lstStyle/>
        <a:p>
          <a:endParaRPr lang="fr-FR"/>
        </a:p>
      </dgm:t>
    </dgm:pt>
    <dgm:pt modelId="{5143328E-20C6-1B42-AA46-6C431983D059}" type="pres">
      <dgm:prSet presAssocID="{396620A8-863C-794D-9F5E-4C2FDF9B11D2}" presName="connector2" presStyleLbl="sibTrans2D1" presStyleIdx="1" presStyleCnt="3" custLinFactNeighborX="-10269"/>
      <dgm:spPr/>
      <dgm:t>
        <a:bodyPr/>
        <a:lstStyle/>
        <a:p>
          <a:endParaRPr lang="fr-FR"/>
        </a:p>
      </dgm:t>
    </dgm:pt>
    <dgm:pt modelId="{ABB542B3-EAA9-5F40-B9B3-760A0F0C981B}" type="pres">
      <dgm:prSet presAssocID="{99049A2E-FB26-674C-8B01-B9B5BB6DE2D7}" presName="connector3" presStyleLbl="sibTrans2D1" presStyleIdx="2" presStyleCnt="3"/>
      <dgm:spPr/>
      <dgm:t>
        <a:bodyPr/>
        <a:lstStyle/>
        <a:p>
          <a:endParaRPr lang="fr-FR"/>
        </a:p>
      </dgm:t>
    </dgm:pt>
  </dgm:ptLst>
  <dgm:cxnLst>
    <dgm:cxn modelId="{366F8251-BE85-3940-8263-69EA9E438AA9}" type="presOf" srcId="{5ECFB5BF-4685-1849-9D6F-2349FC3CE33C}" destId="{7EEAF22C-9506-AD4F-80AC-A7137C9000E8}" srcOrd="1" destOrd="0" presId="urn:microsoft.com/office/officeart/2005/8/layout/gear1"/>
    <dgm:cxn modelId="{272DB46E-51DA-274D-8EE2-C12C8D0C785E}" type="presOf" srcId="{99049A2E-FB26-674C-8B01-B9B5BB6DE2D7}" destId="{ABB542B3-EAA9-5F40-B9B3-760A0F0C981B}" srcOrd="0" destOrd="0" presId="urn:microsoft.com/office/officeart/2005/8/layout/gear1"/>
    <dgm:cxn modelId="{736CB4D2-F92B-D448-92D6-5E2D7F5BFD00}" type="presOf" srcId="{5ECFB5BF-4685-1849-9D6F-2349FC3CE33C}" destId="{28E9F65C-4C8D-024C-B046-5F04B91B2737}" srcOrd="0" destOrd="0" presId="urn:microsoft.com/office/officeart/2005/8/layout/gear1"/>
    <dgm:cxn modelId="{C0FD9563-1677-EE43-96C9-AD233BECA692}" type="presOf" srcId="{524A1C8E-26FB-1A48-B09C-5BBB31955D1A}" destId="{5EA0DC1F-5117-1B41-BFE5-221EAF54BE79}" srcOrd="0" destOrd="0" presId="urn:microsoft.com/office/officeart/2005/8/layout/gear1"/>
    <dgm:cxn modelId="{6D824D80-E5C1-BF46-A7C8-050CC369596E}" srcId="{2C995FC0-4A82-5443-AD33-3211AA5AB8E8}" destId="{5ECFB5BF-4685-1849-9D6F-2349FC3CE33C}" srcOrd="0" destOrd="0" parTransId="{E54006E4-0C62-E741-9223-B8490BE1E154}" sibTransId="{524A1C8E-26FB-1A48-B09C-5BBB31955D1A}"/>
    <dgm:cxn modelId="{2E2A44D8-BB0C-CC43-98C7-2CEDB053CB18}" type="presOf" srcId="{4A269AC3-81B5-C24E-8F09-F1F433C38DD2}" destId="{D7BBFE99-62E8-F842-858C-97882933192C}" srcOrd="3" destOrd="0" presId="urn:microsoft.com/office/officeart/2005/8/layout/gear1"/>
    <dgm:cxn modelId="{FC1C0826-851A-B948-A775-1A4B40E79E9D}" type="presOf" srcId="{4A269AC3-81B5-C24E-8F09-F1F433C38DD2}" destId="{0CE2E4DA-0DCD-DB44-B855-7EA4862342C1}" srcOrd="0" destOrd="0" presId="urn:microsoft.com/office/officeart/2005/8/layout/gear1"/>
    <dgm:cxn modelId="{5043BCCF-34EE-8944-B1B0-4D46DEC40CBD}" srcId="{2C995FC0-4A82-5443-AD33-3211AA5AB8E8}" destId="{4A269AC3-81B5-C24E-8F09-F1F433C38DD2}" srcOrd="2" destOrd="0" parTransId="{3C79F9AE-E6EE-8249-AF50-C40495F9E123}" sibTransId="{99049A2E-FB26-674C-8B01-B9B5BB6DE2D7}"/>
    <dgm:cxn modelId="{510958CD-AB85-2C49-B6F8-5F1CC7117D7B}" type="presOf" srcId="{4A269AC3-81B5-C24E-8F09-F1F433C38DD2}" destId="{01BCC8C6-A455-E049-B235-87F817D043BA}" srcOrd="1" destOrd="0" presId="urn:microsoft.com/office/officeart/2005/8/layout/gear1"/>
    <dgm:cxn modelId="{86DF4E39-7525-7946-92B3-BCCFB1A375DB}" type="presOf" srcId="{2E25709D-E82D-9B4B-B230-DC5FB09A8DEF}" destId="{F6779E26-D7F5-9C41-A370-F5B5064CB44A}" srcOrd="2" destOrd="0" presId="urn:microsoft.com/office/officeart/2005/8/layout/gear1"/>
    <dgm:cxn modelId="{A767D859-8F1A-9E4F-A9FD-D6772C433472}" type="presOf" srcId="{2C995FC0-4A82-5443-AD33-3211AA5AB8E8}" destId="{C3F3347E-F6BE-1B4F-B1E7-4AF386287930}" srcOrd="0" destOrd="0" presId="urn:microsoft.com/office/officeart/2005/8/layout/gear1"/>
    <dgm:cxn modelId="{A5371407-327A-8040-928D-003DEEB3AE55}" type="presOf" srcId="{396620A8-863C-794D-9F5E-4C2FDF9B11D2}" destId="{5143328E-20C6-1B42-AA46-6C431983D059}" srcOrd="0" destOrd="0" presId="urn:microsoft.com/office/officeart/2005/8/layout/gear1"/>
    <dgm:cxn modelId="{608B5875-B2FA-C14B-8383-F2A0FACA1F21}" type="presOf" srcId="{2E25709D-E82D-9B4B-B230-DC5FB09A8DEF}" destId="{D0592A5E-7E6C-4F49-B6D6-C8241354800A}" srcOrd="1" destOrd="0" presId="urn:microsoft.com/office/officeart/2005/8/layout/gear1"/>
    <dgm:cxn modelId="{5E95BEB4-3841-774D-8543-BBCED9D8A6C2}" srcId="{2C995FC0-4A82-5443-AD33-3211AA5AB8E8}" destId="{2E25709D-E82D-9B4B-B230-DC5FB09A8DEF}" srcOrd="1" destOrd="0" parTransId="{215A014F-DA9A-384A-AFE2-BF105140B55B}" sibTransId="{396620A8-863C-794D-9F5E-4C2FDF9B11D2}"/>
    <dgm:cxn modelId="{890BD5B4-3B55-384B-B152-0011947C2B7D}" type="presOf" srcId="{4A269AC3-81B5-C24E-8F09-F1F433C38DD2}" destId="{57408918-91CE-0844-B465-0CA32A1FE571}" srcOrd="2" destOrd="0" presId="urn:microsoft.com/office/officeart/2005/8/layout/gear1"/>
    <dgm:cxn modelId="{9BAAA314-5D30-194A-8AC1-1169C795A054}" type="presOf" srcId="{2E25709D-E82D-9B4B-B230-DC5FB09A8DEF}" destId="{AB6A90F5-1A64-234B-B98B-25CD0CB1622F}" srcOrd="0" destOrd="0" presId="urn:microsoft.com/office/officeart/2005/8/layout/gear1"/>
    <dgm:cxn modelId="{E2CE5D5E-5D05-D34D-B87F-CD72758A6678}" type="presOf" srcId="{5ECFB5BF-4685-1849-9D6F-2349FC3CE33C}" destId="{7B09F9BB-01F3-B74D-A4FA-CDDCE4AC4C36}" srcOrd="2" destOrd="0" presId="urn:microsoft.com/office/officeart/2005/8/layout/gear1"/>
    <dgm:cxn modelId="{A3AA714F-7494-284D-8ACE-89E4284E7FE2}" type="presParOf" srcId="{C3F3347E-F6BE-1B4F-B1E7-4AF386287930}" destId="{28E9F65C-4C8D-024C-B046-5F04B91B2737}" srcOrd="0" destOrd="0" presId="urn:microsoft.com/office/officeart/2005/8/layout/gear1"/>
    <dgm:cxn modelId="{9C6EECDB-E2BE-4940-8FC0-07019B65E71C}" type="presParOf" srcId="{C3F3347E-F6BE-1B4F-B1E7-4AF386287930}" destId="{7EEAF22C-9506-AD4F-80AC-A7137C9000E8}" srcOrd="1" destOrd="0" presId="urn:microsoft.com/office/officeart/2005/8/layout/gear1"/>
    <dgm:cxn modelId="{9F2428ED-1F60-1A4E-96E6-42EAE8DD504C}" type="presParOf" srcId="{C3F3347E-F6BE-1B4F-B1E7-4AF386287930}" destId="{7B09F9BB-01F3-B74D-A4FA-CDDCE4AC4C36}" srcOrd="2" destOrd="0" presId="urn:microsoft.com/office/officeart/2005/8/layout/gear1"/>
    <dgm:cxn modelId="{CCBAE731-2E58-F346-879A-2520558FEDC7}" type="presParOf" srcId="{C3F3347E-F6BE-1B4F-B1E7-4AF386287930}" destId="{AB6A90F5-1A64-234B-B98B-25CD0CB1622F}" srcOrd="3" destOrd="0" presId="urn:microsoft.com/office/officeart/2005/8/layout/gear1"/>
    <dgm:cxn modelId="{EF6B9177-6B5B-A749-A4FF-CD53FE33099E}" type="presParOf" srcId="{C3F3347E-F6BE-1B4F-B1E7-4AF386287930}" destId="{D0592A5E-7E6C-4F49-B6D6-C8241354800A}" srcOrd="4" destOrd="0" presId="urn:microsoft.com/office/officeart/2005/8/layout/gear1"/>
    <dgm:cxn modelId="{640F6907-7E1D-584D-BA4E-65ED47D41FF6}" type="presParOf" srcId="{C3F3347E-F6BE-1B4F-B1E7-4AF386287930}" destId="{F6779E26-D7F5-9C41-A370-F5B5064CB44A}" srcOrd="5" destOrd="0" presId="urn:microsoft.com/office/officeart/2005/8/layout/gear1"/>
    <dgm:cxn modelId="{676B37EE-BD43-5344-A595-D5AA22D8C89E}" type="presParOf" srcId="{C3F3347E-F6BE-1B4F-B1E7-4AF386287930}" destId="{0CE2E4DA-0DCD-DB44-B855-7EA4862342C1}" srcOrd="6" destOrd="0" presId="urn:microsoft.com/office/officeart/2005/8/layout/gear1"/>
    <dgm:cxn modelId="{BE11C9DF-010F-D948-B733-2B12C2C498CA}" type="presParOf" srcId="{C3F3347E-F6BE-1B4F-B1E7-4AF386287930}" destId="{01BCC8C6-A455-E049-B235-87F817D043BA}" srcOrd="7" destOrd="0" presId="urn:microsoft.com/office/officeart/2005/8/layout/gear1"/>
    <dgm:cxn modelId="{85E2CF8C-0F13-F64E-AA17-10251C94B02F}" type="presParOf" srcId="{C3F3347E-F6BE-1B4F-B1E7-4AF386287930}" destId="{57408918-91CE-0844-B465-0CA32A1FE571}" srcOrd="8" destOrd="0" presId="urn:microsoft.com/office/officeart/2005/8/layout/gear1"/>
    <dgm:cxn modelId="{57B7349C-9F00-F343-B139-AE03CC741B07}" type="presParOf" srcId="{C3F3347E-F6BE-1B4F-B1E7-4AF386287930}" destId="{D7BBFE99-62E8-F842-858C-97882933192C}" srcOrd="9" destOrd="0" presId="urn:microsoft.com/office/officeart/2005/8/layout/gear1"/>
    <dgm:cxn modelId="{16315607-6B4D-3F48-B99E-082A137BD60B}" type="presParOf" srcId="{C3F3347E-F6BE-1B4F-B1E7-4AF386287930}" destId="{5EA0DC1F-5117-1B41-BFE5-221EAF54BE79}" srcOrd="10" destOrd="0" presId="urn:microsoft.com/office/officeart/2005/8/layout/gear1"/>
    <dgm:cxn modelId="{81CA9669-47AA-F945-9EFC-DB6268B1B059}" type="presParOf" srcId="{C3F3347E-F6BE-1B4F-B1E7-4AF386287930}" destId="{5143328E-20C6-1B42-AA46-6C431983D059}" srcOrd="11" destOrd="0" presId="urn:microsoft.com/office/officeart/2005/8/layout/gear1"/>
    <dgm:cxn modelId="{C6BDB802-D944-AB44-9842-1DDF955ABC2B}" type="presParOf" srcId="{C3F3347E-F6BE-1B4F-B1E7-4AF386287930}" destId="{ABB542B3-EAA9-5F40-B9B3-760A0F0C981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9F65C-4C8D-024C-B046-5F04B91B2737}">
      <dsp:nvSpPr>
        <dsp:cNvPr id="0" name=""/>
        <dsp:cNvSpPr/>
      </dsp:nvSpPr>
      <dsp:spPr>
        <a:xfrm>
          <a:off x="2546410" y="1475809"/>
          <a:ext cx="1803766" cy="1803766"/>
        </a:xfrm>
        <a:prstGeom prst="gear9">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err="1"/>
            <a:t>Sol</a:t>
          </a:r>
          <a:endParaRPr lang="fr-FR" sz="1800" b="1" kern="1200" dirty="0"/>
        </a:p>
      </dsp:txBody>
      <dsp:txXfrm>
        <a:off x="2909047" y="1898333"/>
        <a:ext cx="1078492" cy="927173"/>
      </dsp:txXfrm>
    </dsp:sp>
    <dsp:sp modelId="{AB6A90F5-1A64-234B-B98B-25CD0CB1622F}">
      <dsp:nvSpPr>
        <dsp:cNvPr id="0" name=""/>
        <dsp:cNvSpPr/>
      </dsp:nvSpPr>
      <dsp:spPr>
        <a:xfrm>
          <a:off x="1208123" y="936837"/>
          <a:ext cx="1637597" cy="1537084"/>
        </a:xfrm>
        <a:prstGeom prst="gear6">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err="1"/>
            <a:t>Micro-organismes</a:t>
          </a:r>
          <a:endParaRPr lang="fr-FR" sz="1200" b="1" kern="1200" dirty="0"/>
        </a:p>
      </dsp:txBody>
      <dsp:txXfrm>
        <a:off x="1609699" y="1326141"/>
        <a:ext cx="834445" cy="758476"/>
      </dsp:txXfrm>
    </dsp:sp>
    <dsp:sp modelId="{0CE2E4DA-0DCD-DB44-B855-7EA4862342C1}">
      <dsp:nvSpPr>
        <dsp:cNvPr id="0" name=""/>
        <dsp:cNvSpPr/>
      </dsp:nvSpPr>
      <dsp:spPr>
        <a:xfrm rot="20700000">
          <a:off x="2138556" y="144435"/>
          <a:ext cx="1285326" cy="1285326"/>
        </a:xfrm>
        <a:prstGeom prst="gear6">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err="1"/>
            <a:t>Arbres</a:t>
          </a:r>
          <a:endParaRPr lang="fr-FR" sz="1800" kern="1200" dirty="0"/>
        </a:p>
      </dsp:txBody>
      <dsp:txXfrm rot="-20700000">
        <a:off x="2420465" y="426344"/>
        <a:ext cx="721506" cy="721506"/>
      </dsp:txXfrm>
    </dsp:sp>
    <dsp:sp modelId="{5EA0DC1F-5117-1B41-BFE5-221EAF54BE79}">
      <dsp:nvSpPr>
        <dsp:cNvPr id="0" name=""/>
        <dsp:cNvSpPr/>
      </dsp:nvSpPr>
      <dsp:spPr>
        <a:xfrm>
          <a:off x="2366100" y="1209141"/>
          <a:ext cx="2308821" cy="2308821"/>
        </a:xfrm>
        <a:prstGeom prst="circularArrow">
          <a:avLst>
            <a:gd name="adj1" fmla="val 4687"/>
            <a:gd name="adj2" fmla="val 299029"/>
            <a:gd name="adj3" fmla="val 2489580"/>
            <a:gd name="adj4" fmla="val 15919784"/>
            <a:gd name="adj5" fmla="val 5469"/>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143328E-20C6-1B42-AA46-6C431983D059}">
      <dsp:nvSpPr>
        <dsp:cNvPr id="0" name=""/>
        <dsp:cNvSpPr/>
      </dsp:nvSpPr>
      <dsp:spPr>
        <a:xfrm>
          <a:off x="966421" y="763131"/>
          <a:ext cx="1677503" cy="1677503"/>
        </a:xfrm>
        <a:prstGeom prst="leftCircularArrow">
          <a:avLst>
            <a:gd name="adj1" fmla="val 6452"/>
            <a:gd name="adj2" fmla="val 429999"/>
            <a:gd name="adj3" fmla="val 10489124"/>
            <a:gd name="adj4" fmla="val 14837806"/>
            <a:gd name="adj5" fmla="val 7527"/>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ABB542B3-EAA9-5F40-B9B3-760A0F0C981B}">
      <dsp:nvSpPr>
        <dsp:cNvPr id="0" name=""/>
        <dsp:cNvSpPr/>
      </dsp:nvSpPr>
      <dsp:spPr>
        <a:xfrm>
          <a:off x="1808456" y="-133173"/>
          <a:ext cx="1808686" cy="1808686"/>
        </a:xfrm>
        <a:prstGeom prst="circularArrow">
          <a:avLst>
            <a:gd name="adj1" fmla="val 5984"/>
            <a:gd name="adj2" fmla="val 394124"/>
            <a:gd name="adj3" fmla="val 13313824"/>
            <a:gd name="adj4" fmla="val 10508221"/>
            <a:gd name="adj5" fmla="val 6981"/>
          </a:avLst>
        </a:prstGeom>
        <a:solidFill>
          <a:srgbClr val="008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0A2A4CFE-5B35-844E-9613-ABD0D2962E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05DE5F5A-0ED5-BF4A-ADC5-07B4DD8CDA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660B60-5A18-4243-9D3A-CC190D1B2A34}" type="datetimeFigureOut">
              <a:t>23/11/21</a:t>
            </a:fld>
            <a:endParaRPr lang="fr-FR"/>
          </a:p>
        </p:txBody>
      </p:sp>
      <p:sp>
        <p:nvSpPr>
          <p:cNvPr id="4" name="Espace réservé du pied de page 3">
            <a:extLst>
              <a:ext uri="{FF2B5EF4-FFF2-40B4-BE49-F238E27FC236}">
                <a16:creationId xmlns:a16="http://schemas.microsoft.com/office/drawing/2014/main" xmlns="" id="{104AD200-C794-9741-BCD1-2753F8E7CD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D1A64C05-9D6B-1F42-9A8D-91B6DC7D0E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60CB06-79AE-EA43-ABFC-07CD04F05734}" type="slidenum">
              <a:t>‹#›</a:t>
            </a:fld>
            <a:endParaRPr lang="fr-FR"/>
          </a:p>
        </p:txBody>
      </p:sp>
    </p:spTree>
    <p:extLst>
      <p:ext uri="{BB962C8B-B14F-4D97-AF65-F5344CB8AC3E}">
        <p14:creationId xmlns:p14="http://schemas.microsoft.com/office/powerpoint/2010/main" val="863983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D8D845-6F04-2B41-9D69-670D6A1F191C}" type="datetimeFigureOut">
              <a:rPr lang="fr-FR" smtClean="0"/>
              <a:t>23/11/21</a:t>
            </a:fld>
            <a:endParaRPr lang="en-GB"/>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9DEB7-4D76-4749-A3FF-09450C1B60B1}" type="slidenum">
              <a:rPr lang="en-GB" smtClean="0"/>
              <a:t>‹#›</a:t>
            </a:fld>
            <a:endParaRPr lang="en-GB"/>
          </a:p>
        </p:txBody>
      </p:sp>
    </p:spTree>
    <p:extLst>
      <p:ext uri="{BB962C8B-B14F-4D97-AF65-F5344CB8AC3E}">
        <p14:creationId xmlns:p14="http://schemas.microsoft.com/office/powerpoint/2010/main" val="1597179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658A1F8A-F51E-754C-8289-01C73F981DBF}" type="slidenum">
              <a:rPr lang="fr-FR" smtClean="0"/>
              <a:pPr>
                <a:defRPr/>
              </a:pPr>
              <a:t>4</a:t>
            </a:fld>
            <a:endParaRPr lang="fr-FR"/>
          </a:p>
        </p:txBody>
      </p:sp>
    </p:spTree>
    <p:extLst>
      <p:ext uri="{BB962C8B-B14F-4D97-AF65-F5344CB8AC3E}">
        <p14:creationId xmlns:p14="http://schemas.microsoft.com/office/powerpoint/2010/main" val="820365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GB" sz="1200" b="1" i="1" dirty="0"/>
              <a:t>in forest ecosystems, communities of microorganisms are very diverse.</a:t>
            </a:r>
            <a:r>
              <a:rPr lang="en-GB" sz="1200" b="1" i="1" baseline="0" dirty="0"/>
              <a:t> And these microbe</a:t>
            </a:r>
            <a:r>
              <a:rPr lang="en-GB" sz="1200" b="1" i="1" dirty="0"/>
              <a:t>, </a:t>
            </a:r>
            <a:r>
              <a:rPr lang="en-GB" sz="1200" i="1" dirty="0"/>
              <a:t>including soil fungi, profoundly influence tree growth and productivity. In return, plant diversity drive the fungal community structures and their associated functions</a:t>
            </a:r>
            <a:endParaRPr lang="en-GB" dirty="0">
              <a:latin typeface="Calibri" charset="0"/>
              <a:ea typeface="ＭＳ Ｐゴシック" charset="0"/>
              <a:cs typeface="ＭＳ Ｐゴシック" charset="0"/>
            </a:endParaRPr>
          </a:p>
          <a:p>
            <a:pPr eaLnBrk="1" hangingPunct="1">
              <a:spcBef>
                <a:spcPct val="0"/>
              </a:spcBef>
            </a:pPr>
            <a:endParaRPr lang="en-GB" i="1" dirty="0">
              <a:latin typeface="Calibri" charset="0"/>
              <a:ea typeface="ＭＳ Ｐゴシック" charset="0"/>
              <a:cs typeface="ＭＳ Ｐゴシック" charset="0"/>
            </a:endParaRPr>
          </a:p>
        </p:txBody>
      </p:sp>
      <p:sp>
        <p:nvSpPr>
          <p:cNvPr id="19460" name="Espace réservé du numéro de diapositive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7AFF9F-52CD-8C4A-9C4D-F6E62F87C06B}" type="slidenum">
              <a:rPr lang="fr-FR" sz="1200">
                <a:latin typeface="Calibri" charset="0"/>
              </a:rPr>
              <a:pPr eaLnBrk="1" hangingPunct="1"/>
              <a:t>7</a:t>
            </a:fld>
            <a:endParaRPr lang="fr-FR" sz="1200">
              <a:latin typeface="Calibri" charset="0"/>
            </a:endParaRPr>
          </a:p>
        </p:txBody>
      </p:sp>
    </p:spTree>
    <p:extLst>
      <p:ext uri="{BB962C8B-B14F-4D97-AF65-F5344CB8AC3E}">
        <p14:creationId xmlns:p14="http://schemas.microsoft.com/office/powerpoint/2010/main" val="76897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C289DEB7-4D76-4749-A3FF-09450C1B60B1}" type="slidenum">
              <a:rPr lang="en-GB" smtClean="0"/>
              <a:t>17</a:t>
            </a:fld>
            <a:endParaRPr lang="en-GB"/>
          </a:p>
        </p:txBody>
      </p:sp>
    </p:spTree>
    <p:extLst>
      <p:ext uri="{BB962C8B-B14F-4D97-AF65-F5344CB8AC3E}">
        <p14:creationId xmlns:p14="http://schemas.microsoft.com/office/powerpoint/2010/main" val="257215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noProof="0" dirty="0"/>
              <a:t>As an illustration, we </a:t>
            </a:r>
            <a:r>
              <a:rPr lang="en-GB" b="0" noProof="0" dirty="0"/>
              <a:t>focused on expression of two</a:t>
            </a:r>
            <a:r>
              <a:rPr lang="en-GB" b="0" baseline="0" noProof="0" dirty="0"/>
              <a:t> large families (</a:t>
            </a:r>
            <a:r>
              <a:rPr lang="en-GB" b="0" noProof="0" dirty="0">
                <a:latin typeface="Arial Narrow"/>
                <a:cs typeface="Arial Narrow"/>
              </a:rPr>
              <a:t>CBM and AA) that separate the two major</a:t>
            </a:r>
            <a:r>
              <a:rPr lang="en-GB" b="0" baseline="0" noProof="0" dirty="0">
                <a:latin typeface="Arial Narrow"/>
                <a:cs typeface="Arial Narrow"/>
              </a:rPr>
              <a:t> ecological group of fungi: ectomycorrhizal fungi and non symbiotic fungi, confirming their links to C sources (plant or organic matter) independently of seasons. </a:t>
            </a:r>
            <a:endParaRPr lang="en-GB" noProof="0" dirty="0"/>
          </a:p>
        </p:txBody>
      </p:sp>
      <p:sp>
        <p:nvSpPr>
          <p:cNvPr id="4" name="Espace réservé du numéro de diapositive 3"/>
          <p:cNvSpPr>
            <a:spLocks noGrp="1"/>
          </p:cNvSpPr>
          <p:nvPr>
            <p:ph type="sldNum" sz="quarter" idx="10"/>
          </p:nvPr>
        </p:nvSpPr>
        <p:spPr/>
        <p:txBody>
          <a:bodyPr/>
          <a:lstStyle/>
          <a:p>
            <a:fld id="{C289DEB7-4D76-4749-A3FF-09450C1B60B1}" type="slidenum">
              <a:rPr lang="en-GB" smtClean="0"/>
              <a:t>18</a:t>
            </a:fld>
            <a:endParaRPr lang="en-GB" dirty="0"/>
          </a:p>
        </p:txBody>
      </p:sp>
    </p:spTree>
    <p:extLst>
      <p:ext uri="{BB962C8B-B14F-4D97-AF65-F5344CB8AC3E}">
        <p14:creationId xmlns:p14="http://schemas.microsoft.com/office/powerpoint/2010/main" val="382759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C5D022-F94C-CC4E-A1CC-2B5031BFA146}" type="slidenum">
              <a:rPr lang="fr-FR" sz="1200">
                <a:latin typeface="Calibri" charset="0"/>
              </a:rPr>
              <a:pPr eaLnBrk="1" hangingPunct="1"/>
              <a:t>21</a:t>
            </a:fld>
            <a:endParaRPr lang="fr-FR" sz="1200">
              <a:latin typeface="Calibri"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149" tIns="44074" rIns="88149" bIns="44074" numCol="1" anchor="t" anchorCtr="0" compatLnSpc="1">
            <a:prstTxWarp prst="textNoShape">
              <a:avLst/>
            </a:prstTxWarp>
          </a:bodyPr>
          <a:lstStyle/>
          <a:p>
            <a:pPr eaLnBrk="1" hangingPunct="1"/>
            <a:r>
              <a:rPr lang="fr-FR">
                <a:latin typeface="Arial" charset="0"/>
                <a:ea typeface="ＭＳ Ｐゴシック" charset="0"/>
                <a:cs typeface="ＭＳ Ｐゴシック" charset="0"/>
              </a:rPr>
              <a:t>I would like ackowledge my colleagues and the technical help from these two UE projects.</a:t>
            </a:r>
          </a:p>
        </p:txBody>
      </p:sp>
    </p:spTree>
    <p:extLst>
      <p:ext uri="{BB962C8B-B14F-4D97-AF65-F5344CB8AC3E}">
        <p14:creationId xmlns:p14="http://schemas.microsoft.com/office/powerpoint/2010/main" val="152828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GB"/>
          </a:p>
        </p:txBody>
      </p:sp>
      <p:sp>
        <p:nvSpPr>
          <p:cNvPr id="4" name="Espace réservé de la date 3"/>
          <p:cNvSpPr>
            <a:spLocks noGrp="1"/>
          </p:cNvSpPr>
          <p:nvPr>
            <p:ph type="dt" sz="half" idx="10"/>
          </p:nvPr>
        </p:nvSpPr>
        <p:spPr/>
        <p:txBody>
          <a:bodyPr/>
          <a:lstStyle/>
          <a:p>
            <a:fld id="{449477C1-B44A-2846-B197-392D7EC86EF8}" type="datetimeFigureOut">
              <a:rPr lang="fr-FR" smtClean="0"/>
              <a:t>23/11/21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2C861A65-8BBB-6A41-99E8-A5DE5A6DD7F6}" type="slidenum">
              <a:rPr lang="en-GB" smtClean="0"/>
              <a:t>‹#›</a:t>
            </a:fld>
            <a:endParaRPr lang="en-GB"/>
          </a:p>
        </p:txBody>
      </p:sp>
    </p:spTree>
    <p:extLst>
      <p:ext uri="{BB962C8B-B14F-4D97-AF65-F5344CB8AC3E}">
        <p14:creationId xmlns:p14="http://schemas.microsoft.com/office/powerpoint/2010/main" val="153315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449477C1-B44A-2846-B197-392D7EC86EF8}" type="datetimeFigureOut">
              <a:rPr lang="fr-FR" smtClean="0"/>
              <a:t>23/11/21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2C861A65-8BBB-6A41-99E8-A5DE5A6DD7F6}" type="slidenum">
              <a:rPr lang="en-GB" smtClean="0"/>
              <a:t>‹#›</a:t>
            </a:fld>
            <a:endParaRPr lang="en-GB"/>
          </a:p>
        </p:txBody>
      </p:sp>
    </p:spTree>
    <p:extLst>
      <p:ext uri="{BB962C8B-B14F-4D97-AF65-F5344CB8AC3E}">
        <p14:creationId xmlns:p14="http://schemas.microsoft.com/office/powerpoint/2010/main" val="280371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449477C1-B44A-2846-B197-392D7EC86EF8}" type="datetimeFigureOut">
              <a:rPr lang="fr-FR" smtClean="0"/>
              <a:t>23/11/21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2C861A65-8BBB-6A41-99E8-A5DE5A6DD7F6}" type="slidenum">
              <a:rPr lang="en-GB" smtClean="0"/>
              <a:t>‹#›</a:t>
            </a:fld>
            <a:endParaRPr lang="en-GB"/>
          </a:p>
        </p:txBody>
      </p:sp>
    </p:spTree>
    <p:extLst>
      <p:ext uri="{BB962C8B-B14F-4D97-AF65-F5344CB8AC3E}">
        <p14:creationId xmlns:p14="http://schemas.microsoft.com/office/powerpoint/2010/main" val="4078732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B_Titre-nophoto">
    <p:spTree>
      <p:nvGrpSpPr>
        <p:cNvPr id="1" name=""/>
        <p:cNvGrpSpPr/>
        <p:nvPr/>
      </p:nvGrpSpPr>
      <p:grpSpPr>
        <a:xfrm>
          <a:off x="0" y="0"/>
          <a:ext cx="0" cy="0"/>
          <a:chOff x="0" y="0"/>
          <a:chExt cx="0" cy="0"/>
        </a:xfrm>
      </p:grpSpPr>
      <p:sp>
        <p:nvSpPr>
          <p:cNvPr id="14" name="Espace réservé du texte 3"/>
          <p:cNvSpPr>
            <a:spLocks noGrp="1"/>
          </p:cNvSpPr>
          <p:nvPr>
            <p:ph type="body" sz="quarter" idx="10" hasCustomPrompt="1"/>
          </p:nvPr>
        </p:nvSpPr>
        <p:spPr>
          <a:xfrm>
            <a:off x="1349375" y="1806704"/>
            <a:ext cx="7116763" cy="4899025"/>
          </a:xfrm>
        </p:spPr>
        <p:txBody>
          <a:bodyPr/>
          <a:lstStyle>
            <a:lvl1pPr marL="0" indent="0" algn="ctr">
              <a:buNone/>
              <a:defRPr sz="2000"/>
            </a:lvl1pPr>
            <a:lvl5pPr marL="1828800" indent="0">
              <a:buNone/>
              <a:defRPr/>
            </a:lvl5pPr>
          </a:lstStyle>
          <a:p>
            <a:pPr lvl="0"/>
            <a:r>
              <a:rPr lang="fr-FR" sz="2800" dirty="0">
                <a:solidFill>
                  <a:schemeClr val="accent5">
                    <a:lumMod val="75000"/>
                  </a:schemeClr>
                </a:solidFill>
                <a:latin typeface="Glober SemiBold"/>
                <a:cs typeface="Glober SemiBold"/>
              </a:rPr>
              <a:t>Nom</a:t>
            </a:r>
            <a:r>
              <a:rPr lang="fr-FR" sz="2800" baseline="0" dirty="0">
                <a:solidFill>
                  <a:schemeClr val="accent5">
                    <a:lumMod val="75000"/>
                  </a:schemeClr>
                </a:solidFill>
                <a:latin typeface="Glober SemiBold"/>
                <a:cs typeface="Glober SemiBold"/>
              </a:rPr>
              <a:t> du séminaire</a:t>
            </a:r>
          </a:p>
          <a:p>
            <a:pPr algn="ctr"/>
            <a:r>
              <a:rPr lang="fr-FR" sz="2400" dirty="0">
                <a:solidFill>
                  <a:schemeClr val="tx1">
                    <a:lumMod val="75000"/>
                    <a:lumOff val="25000"/>
                  </a:schemeClr>
                </a:solidFill>
                <a:latin typeface="Glober SemiBold "/>
                <a:cs typeface="Glober SemiBold "/>
              </a:rPr>
              <a:t>Titre </a:t>
            </a:r>
            <a:r>
              <a:rPr lang="fr-FR" sz="2400" dirty="0">
                <a:solidFill>
                  <a:srgbClr val="6F6F6F"/>
                </a:solidFill>
                <a:latin typeface="Glober SemiBold "/>
                <a:cs typeface="Glober SemiBold "/>
              </a:rPr>
              <a:t>de</a:t>
            </a:r>
            <a:r>
              <a:rPr lang="fr-FR" sz="2400" dirty="0">
                <a:solidFill>
                  <a:schemeClr val="tx1">
                    <a:lumMod val="75000"/>
                    <a:lumOff val="25000"/>
                  </a:schemeClr>
                </a:solidFill>
                <a:latin typeface="Glober SemiBold "/>
                <a:cs typeface="Glober SemiBold "/>
              </a:rPr>
              <a:t> la présentation</a:t>
            </a:r>
          </a:p>
          <a:p>
            <a:pPr algn="ctr"/>
            <a:endParaRPr lang="fr-FR" dirty="0">
              <a:solidFill>
                <a:schemeClr val="accent5">
                  <a:lumMod val="75000"/>
                </a:schemeClr>
              </a:solidFill>
            </a:endParaRPr>
          </a:p>
          <a:p>
            <a:pPr algn="ctr"/>
            <a:endParaRPr lang="fr-FR" dirty="0">
              <a:solidFill>
                <a:schemeClr val="accent5">
                  <a:lumMod val="75000"/>
                </a:schemeClr>
              </a:solidFill>
            </a:endParaRPr>
          </a:p>
          <a:p>
            <a:pPr algn="ctr"/>
            <a:r>
              <a:rPr lang="fr-FR" dirty="0">
                <a:solidFill>
                  <a:schemeClr val="accent5">
                    <a:lumMod val="75000"/>
                  </a:schemeClr>
                </a:solidFill>
              </a:rPr>
              <a:t>Sous-titre</a:t>
            </a:r>
            <a:r>
              <a:rPr lang="fr-FR" baseline="0" dirty="0">
                <a:solidFill>
                  <a:schemeClr val="accent5">
                    <a:lumMod val="75000"/>
                  </a:schemeClr>
                </a:solidFill>
              </a:rPr>
              <a:t> de la présentation</a:t>
            </a:r>
            <a:endParaRPr lang="fr-FR" dirty="0">
              <a:solidFill>
                <a:schemeClr val="accent5">
                  <a:lumMod val="75000"/>
                </a:schemeClr>
              </a:solidFill>
            </a:endParaRPr>
          </a:p>
          <a:p>
            <a:pPr algn="ctr"/>
            <a:endParaRPr lang="fr-FR" sz="1400" dirty="0">
              <a:solidFill>
                <a:schemeClr val="tx1">
                  <a:lumMod val="75000"/>
                  <a:lumOff val="25000"/>
                </a:schemeClr>
              </a:solidFill>
            </a:endParaRPr>
          </a:p>
          <a:p>
            <a:pPr algn="ctr"/>
            <a:endParaRPr lang="fr-FR" sz="1400" dirty="0">
              <a:solidFill>
                <a:schemeClr val="tx1">
                  <a:lumMod val="75000"/>
                  <a:lumOff val="25000"/>
                </a:schemeClr>
              </a:solidFill>
            </a:endParaRPr>
          </a:p>
          <a:p>
            <a:pPr algn="ctr"/>
            <a:endParaRPr lang="fr-FR" sz="1400" dirty="0">
              <a:solidFill>
                <a:schemeClr val="tx1">
                  <a:lumMod val="75000"/>
                  <a:lumOff val="25000"/>
                </a:schemeClr>
              </a:solidFill>
            </a:endParaRPr>
          </a:p>
          <a:p>
            <a:pPr algn="ctr"/>
            <a:endParaRPr lang="fr-FR" sz="1400" dirty="0">
              <a:solidFill>
                <a:schemeClr val="tx1">
                  <a:lumMod val="75000"/>
                  <a:lumOff val="25000"/>
                </a:schemeClr>
              </a:solidFill>
            </a:endParaRPr>
          </a:p>
          <a:p>
            <a:pPr algn="ctr"/>
            <a:r>
              <a:rPr lang="fr-FR" sz="1400" dirty="0">
                <a:solidFill>
                  <a:schemeClr val="tx1">
                    <a:lumMod val="75000"/>
                    <a:lumOff val="25000"/>
                  </a:schemeClr>
                </a:solidFill>
              </a:rPr>
              <a:t>Intervenant</a:t>
            </a:r>
          </a:p>
          <a:p>
            <a:pPr algn="ctr"/>
            <a:r>
              <a:rPr lang="fr-FR" sz="1400" dirty="0">
                <a:solidFill>
                  <a:schemeClr val="tx1">
                    <a:lumMod val="75000"/>
                    <a:lumOff val="25000"/>
                  </a:schemeClr>
                </a:solidFill>
              </a:rPr>
              <a:t>Fonction</a:t>
            </a:r>
          </a:p>
        </p:txBody>
      </p:sp>
    </p:spTree>
    <p:extLst>
      <p:ext uri="{BB962C8B-B14F-4D97-AF65-F5344CB8AC3E}">
        <p14:creationId xmlns:p14="http://schemas.microsoft.com/office/powerpoint/2010/main" val="181316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0269CAD-C47E-5E45-A77D-B2F20B1D4719}" type="slidenum">
              <a:rPr lang="en-US" smtClean="0"/>
              <a:t>‹#›</a:t>
            </a:fld>
            <a:endParaRPr lang="en-US"/>
          </a:p>
        </p:txBody>
      </p:sp>
    </p:spTree>
    <p:extLst>
      <p:ext uri="{BB962C8B-B14F-4D97-AF65-F5344CB8AC3E}">
        <p14:creationId xmlns:p14="http://schemas.microsoft.com/office/powerpoint/2010/main" val="422390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449477C1-B44A-2846-B197-392D7EC86EF8}" type="datetimeFigureOut">
              <a:rPr lang="fr-FR" smtClean="0"/>
              <a:t>23/11/21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2C861A65-8BBB-6A41-99E8-A5DE5A6DD7F6}" type="slidenum">
              <a:rPr lang="en-GB" smtClean="0"/>
              <a:t>‹#›</a:t>
            </a:fld>
            <a:endParaRPr lang="en-GB"/>
          </a:p>
        </p:txBody>
      </p:sp>
    </p:spTree>
    <p:extLst>
      <p:ext uri="{BB962C8B-B14F-4D97-AF65-F5344CB8AC3E}">
        <p14:creationId xmlns:p14="http://schemas.microsoft.com/office/powerpoint/2010/main" val="123226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449477C1-B44A-2846-B197-392D7EC86EF8}" type="datetimeFigureOut">
              <a:rPr lang="fr-FR" smtClean="0"/>
              <a:t>23/11/21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2C861A65-8BBB-6A41-99E8-A5DE5A6DD7F6}" type="slidenum">
              <a:rPr lang="en-GB" smtClean="0"/>
              <a:t>‹#›</a:t>
            </a:fld>
            <a:endParaRPr lang="en-GB"/>
          </a:p>
        </p:txBody>
      </p:sp>
    </p:spTree>
    <p:extLst>
      <p:ext uri="{BB962C8B-B14F-4D97-AF65-F5344CB8AC3E}">
        <p14:creationId xmlns:p14="http://schemas.microsoft.com/office/powerpoint/2010/main" val="137744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449477C1-B44A-2846-B197-392D7EC86EF8}" type="datetimeFigureOut">
              <a:rPr lang="fr-FR" smtClean="0"/>
              <a:t>23/11/21</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2C861A65-8BBB-6A41-99E8-A5DE5A6DD7F6}" type="slidenum">
              <a:rPr lang="en-GB" smtClean="0"/>
              <a:t>‹#›</a:t>
            </a:fld>
            <a:endParaRPr lang="en-GB"/>
          </a:p>
        </p:txBody>
      </p:sp>
    </p:spTree>
    <p:extLst>
      <p:ext uri="{BB962C8B-B14F-4D97-AF65-F5344CB8AC3E}">
        <p14:creationId xmlns:p14="http://schemas.microsoft.com/office/powerpoint/2010/main" val="96224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449477C1-B44A-2846-B197-392D7EC86EF8}" type="datetimeFigureOut">
              <a:rPr lang="fr-FR" smtClean="0"/>
              <a:t>23/11/21</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2C861A65-8BBB-6A41-99E8-A5DE5A6DD7F6}" type="slidenum">
              <a:rPr lang="en-GB" smtClean="0"/>
              <a:t>‹#›</a:t>
            </a:fld>
            <a:endParaRPr lang="en-GB"/>
          </a:p>
        </p:txBody>
      </p:sp>
    </p:spTree>
    <p:extLst>
      <p:ext uri="{BB962C8B-B14F-4D97-AF65-F5344CB8AC3E}">
        <p14:creationId xmlns:p14="http://schemas.microsoft.com/office/powerpoint/2010/main" val="3535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e la date 2"/>
          <p:cNvSpPr>
            <a:spLocks noGrp="1"/>
          </p:cNvSpPr>
          <p:nvPr>
            <p:ph type="dt" sz="half" idx="10"/>
          </p:nvPr>
        </p:nvSpPr>
        <p:spPr/>
        <p:txBody>
          <a:bodyPr/>
          <a:lstStyle/>
          <a:p>
            <a:fld id="{449477C1-B44A-2846-B197-392D7EC86EF8}" type="datetimeFigureOut">
              <a:rPr lang="fr-FR" smtClean="0"/>
              <a:t>23/11/21</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2C861A65-8BBB-6A41-99E8-A5DE5A6DD7F6}" type="slidenum">
              <a:rPr lang="en-GB" smtClean="0"/>
              <a:t>‹#›</a:t>
            </a:fld>
            <a:endParaRPr lang="en-GB"/>
          </a:p>
        </p:txBody>
      </p:sp>
    </p:spTree>
    <p:extLst>
      <p:ext uri="{BB962C8B-B14F-4D97-AF65-F5344CB8AC3E}">
        <p14:creationId xmlns:p14="http://schemas.microsoft.com/office/powerpoint/2010/main" val="392031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49477C1-B44A-2846-B197-392D7EC86EF8}" type="datetimeFigureOut">
              <a:rPr lang="fr-FR" smtClean="0"/>
              <a:t>23/11/21</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2C861A65-8BBB-6A41-99E8-A5DE5A6DD7F6}" type="slidenum">
              <a:rPr lang="en-GB" smtClean="0"/>
              <a:t>‹#›</a:t>
            </a:fld>
            <a:endParaRPr lang="en-GB"/>
          </a:p>
        </p:txBody>
      </p:sp>
    </p:spTree>
    <p:extLst>
      <p:ext uri="{BB962C8B-B14F-4D97-AF65-F5344CB8AC3E}">
        <p14:creationId xmlns:p14="http://schemas.microsoft.com/office/powerpoint/2010/main" val="397521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49477C1-B44A-2846-B197-392D7EC86EF8}" type="datetimeFigureOut">
              <a:rPr lang="fr-FR" smtClean="0"/>
              <a:t>23/11/21</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2C861A65-8BBB-6A41-99E8-A5DE5A6DD7F6}" type="slidenum">
              <a:rPr lang="en-GB" smtClean="0"/>
              <a:t>‹#›</a:t>
            </a:fld>
            <a:endParaRPr lang="en-GB"/>
          </a:p>
        </p:txBody>
      </p:sp>
    </p:spTree>
    <p:extLst>
      <p:ext uri="{BB962C8B-B14F-4D97-AF65-F5344CB8AC3E}">
        <p14:creationId xmlns:p14="http://schemas.microsoft.com/office/powerpoint/2010/main" val="3456255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49477C1-B44A-2846-B197-392D7EC86EF8}" type="datetimeFigureOut">
              <a:rPr lang="fr-FR" smtClean="0"/>
              <a:t>23/11/21</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2C861A65-8BBB-6A41-99E8-A5DE5A6DD7F6}" type="slidenum">
              <a:rPr lang="en-GB" smtClean="0"/>
              <a:t>‹#›</a:t>
            </a:fld>
            <a:endParaRPr lang="en-GB"/>
          </a:p>
        </p:txBody>
      </p:sp>
    </p:spTree>
    <p:extLst>
      <p:ext uri="{BB962C8B-B14F-4D97-AF65-F5344CB8AC3E}">
        <p14:creationId xmlns:p14="http://schemas.microsoft.com/office/powerpoint/2010/main" val="13643909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endParaRPr lang="en-GB"/>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477C1-B44A-2846-B197-392D7EC86EF8}" type="datetimeFigureOut">
              <a:rPr lang="fr-FR" smtClean="0"/>
              <a:t>23/11/21</a:t>
            </a:fld>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61A65-8BBB-6A41-99E8-A5DE5A6DD7F6}" type="slidenum">
              <a:rPr lang="en-GB" smtClean="0"/>
              <a:t>‹#›</a:t>
            </a:fld>
            <a:endParaRPr lang="en-GB"/>
          </a:p>
        </p:txBody>
      </p:sp>
    </p:spTree>
    <p:extLst>
      <p:ext uri="{BB962C8B-B14F-4D97-AF65-F5344CB8AC3E}">
        <p14:creationId xmlns:p14="http://schemas.microsoft.com/office/powerpoint/2010/main" val="2131262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5.png"/><Relationship Id="rId5" Type="http://schemas.openxmlformats.org/officeDocument/2006/relationships/image" Target="../media/image37.gif"/><Relationship Id="rId6" Type="http://schemas.openxmlformats.org/officeDocument/2006/relationships/image" Target="../media/image3.jpeg"/><Relationship Id="rId7"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5.png"/><Relationship Id="rId5" Type="http://schemas.openxmlformats.org/officeDocument/2006/relationships/image" Target="../media/image37.gif"/><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1.tiff"/><Relationship Id="rId4" Type="http://schemas.openxmlformats.org/officeDocument/2006/relationships/image" Target="../media/image36.jpeg"/><Relationship Id="rId5" Type="http://schemas.openxmlformats.org/officeDocument/2006/relationships/image" Target="../media/image5.png"/><Relationship Id="rId6" Type="http://schemas.openxmlformats.org/officeDocument/2006/relationships/image" Target="../media/image37.gif"/><Relationship Id="rId7" Type="http://schemas.openxmlformats.org/officeDocument/2006/relationships/image" Target="../media/image3.jpeg"/><Relationship Id="rId8"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2.emf"/></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21.xml.rels><?xml version="1.0" encoding="UTF-8" standalone="yes"?>
<Relationships xmlns="http://schemas.openxmlformats.org/package/2006/relationships"><Relationship Id="rId11" Type="http://schemas.openxmlformats.org/officeDocument/2006/relationships/image" Target="../media/image37.gif"/><Relationship Id="rId12" Type="http://schemas.openxmlformats.org/officeDocument/2006/relationships/image" Target="../media/image54.png"/><Relationship Id="rId13"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jpeg"/><Relationship Id="rId8" Type="http://schemas.openxmlformats.org/officeDocument/2006/relationships/image" Target="../media/image52.png"/><Relationship Id="rId9" Type="http://schemas.openxmlformats.org/officeDocument/2006/relationships/image" Target="../media/image5.png"/><Relationship Id="rId10"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tiff"/></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tiff"/><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7.xml.rels><?xml version="1.0" encoding="UTF-8" standalone="yes"?>
<Relationships xmlns="http://schemas.openxmlformats.org/package/2006/relationships"><Relationship Id="rId11" Type="http://schemas.openxmlformats.org/officeDocument/2006/relationships/image" Target="../media/image4.jpe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9.png"/><Relationship Id="rId9" Type="http://schemas.openxmlformats.org/officeDocument/2006/relationships/image" Target="../media/image2.png"/><Relationship Id="rId10"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263590" y="2176819"/>
            <a:ext cx="4757057" cy="2585323"/>
          </a:xfrm>
          <a:prstGeom prst="rect">
            <a:avLst/>
          </a:prstGeom>
          <a:noFill/>
        </p:spPr>
        <p:txBody>
          <a:bodyPr wrap="square" rtlCol="0">
            <a:spAutoFit/>
          </a:bodyPr>
          <a:lstStyle/>
          <a:p>
            <a:pPr algn="ctr"/>
            <a:r>
              <a:rPr lang="fr-FR">
                <a:solidFill>
                  <a:srgbClr val="008F00"/>
                </a:solidFill>
                <a:latin typeface="Arial Narrow" panose="020B0604020202020204" pitchFamily="34" charset="0"/>
                <a:cs typeface="Arial Narrow" panose="020B0604020202020204" pitchFamily="34" charset="0"/>
              </a:rPr>
              <a:t>Séance exceptionnelle</a:t>
            </a:r>
          </a:p>
          <a:p>
            <a:pPr algn="ctr"/>
            <a:endParaRPr lang="fr-FR">
              <a:solidFill>
                <a:srgbClr val="008F00"/>
              </a:solidFill>
              <a:latin typeface="Arial Narrow" panose="020B0604020202020204" pitchFamily="34" charset="0"/>
              <a:cs typeface="Arial Narrow" panose="020B0604020202020204" pitchFamily="34" charset="0"/>
            </a:endParaRPr>
          </a:p>
          <a:p>
            <a:pPr algn="ctr"/>
            <a:r>
              <a:rPr lang="fr-FR" b="1">
                <a:solidFill>
                  <a:srgbClr val="008F00"/>
                </a:solidFill>
                <a:latin typeface="Arial Narrow" panose="020B0604020202020204" pitchFamily="34" charset="0"/>
                <a:cs typeface="Arial Narrow" panose="020B0604020202020204" pitchFamily="34" charset="0"/>
              </a:rPr>
              <a:t>Biodiversité forestière</a:t>
            </a:r>
          </a:p>
          <a:p>
            <a:pPr algn="ctr"/>
            <a:endParaRPr lang="fr-FR" sz="1200" b="1" dirty="0">
              <a:solidFill>
                <a:srgbClr val="008F00"/>
              </a:solidFill>
              <a:latin typeface="Arial Narrow" panose="020B0604020202020204" pitchFamily="34" charset="0"/>
              <a:cs typeface="Arial Narrow" panose="020B0604020202020204" pitchFamily="34" charset="0"/>
            </a:endParaRPr>
          </a:p>
          <a:p>
            <a:pPr algn="ctr"/>
            <a:r>
              <a:rPr lang="fr-FR" sz="1200" dirty="0">
                <a:solidFill>
                  <a:schemeClr val="accent5">
                    <a:lumMod val="75000"/>
                  </a:schemeClr>
                </a:solidFill>
                <a:latin typeface="Arial Narrow" panose="020B0604020202020204" pitchFamily="34" charset="0"/>
                <a:cs typeface="Arial Narrow" panose="020B0604020202020204" pitchFamily="34" charset="0"/>
              </a:rPr>
              <a:t/>
            </a:r>
            <a:br>
              <a:rPr lang="fr-FR" sz="1200" dirty="0">
                <a:solidFill>
                  <a:schemeClr val="accent5">
                    <a:lumMod val="75000"/>
                  </a:schemeClr>
                </a:solidFill>
                <a:latin typeface="Arial Narrow" panose="020B0604020202020204" pitchFamily="34" charset="0"/>
                <a:cs typeface="Arial Narrow" panose="020B0604020202020204" pitchFamily="34" charset="0"/>
              </a:rPr>
            </a:br>
            <a:r>
              <a:rPr lang="fr-FR" sz="1200" dirty="0">
                <a:solidFill>
                  <a:schemeClr val="bg2">
                    <a:lumMod val="50000"/>
                  </a:schemeClr>
                </a:solidFill>
                <a:latin typeface="Arial Narrow" panose="020B0604020202020204" pitchFamily="34" charset="0"/>
                <a:cs typeface="Arial Narrow" panose="020B0604020202020204" pitchFamily="34" charset="0"/>
              </a:rPr>
              <a:t/>
            </a:r>
            <a:br>
              <a:rPr lang="fr-FR" sz="1200" dirty="0">
                <a:solidFill>
                  <a:schemeClr val="bg2">
                    <a:lumMod val="50000"/>
                  </a:schemeClr>
                </a:solidFill>
                <a:latin typeface="Arial Narrow" panose="020B0604020202020204" pitchFamily="34" charset="0"/>
                <a:cs typeface="Arial Narrow" panose="020B0604020202020204" pitchFamily="34" charset="0"/>
              </a:rPr>
            </a:br>
            <a:r>
              <a:rPr lang="fr-FR" sz="2400" dirty="0">
                <a:solidFill>
                  <a:srgbClr val="058000"/>
                </a:solidFill>
                <a:latin typeface="Arial Narrow" panose="020B0604020202020204" pitchFamily="34" charset="0"/>
                <a:cs typeface="Arial Narrow" panose="020B0604020202020204" pitchFamily="34" charset="0"/>
              </a:rPr>
              <a:t>Conséquences du changement climatique sur les forêts et les communautés microbiennes</a:t>
            </a:r>
          </a:p>
        </p:txBody>
      </p:sp>
      <p:sp>
        <p:nvSpPr>
          <p:cNvPr id="5" name="ZoneTexte 4"/>
          <p:cNvSpPr txBox="1"/>
          <p:nvPr/>
        </p:nvSpPr>
        <p:spPr>
          <a:xfrm>
            <a:off x="4256310" y="4990186"/>
            <a:ext cx="4771617" cy="984885"/>
          </a:xfrm>
          <a:prstGeom prst="rect">
            <a:avLst/>
          </a:prstGeom>
          <a:noFill/>
        </p:spPr>
        <p:txBody>
          <a:bodyPr wrap="square" rtlCol="0">
            <a:spAutoFit/>
          </a:bodyPr>
          <a:lstStyle/>
          <a:p>
            <a:pPr algn="ctr"/>
            <a:r>
              <a:rPr lang="fr-FR" sz="1600" b="1" dirty="0">
                <a:solidFill>
                  <a:schemeClr val="tx1">
                    <a:lumMod val="75000"/>
                    <a:lumOff val="25000"/>
                  </a:schemeClr>
                </a:solidFill>
                <a:latin typeface="Arial Narrow" panose="020B0604020202020204" pitchFamily="34" charset="0"/>
                <a:cs typeface="Arial Narrow" panose="020B0604020202020204" pitchFamily="34" charset="0"/>
              </a:rPr>
              <a:t>Francis M. Martin</a:t>
            </a:r>
          </a:p>
          <a:p>
            <a:pPr algn="ctr"/>
            <a:r>
              <a:rPr lang="fr-FR" sz="1400" dirty="0">
                <a:solidFill>
                  <a:schemeClr val="tx1">
                    <a:lumMod val="75000"/>
                    <a:lumOff val="25000"/>
                  </a:schemeClr>
                </a:solidFill>
                <a:latin typeface="Arial Narrow" panose="020B0604020202020204" pitchFamily="34" charset="0"/>
                <a:cs typeface="Arial Narrow" panose="020B0604020202020204" pitchFamily="34" charset="0"/>
              </a:rPr>
              <a:t>Directeur de recherche émérite INRAE</a:t>
            </a:r>
          </a:p>
          <a:p>
            <a:pPr algn="ctr"/>
            <a:r>
              <a:rPr lang="fr-FR" sz="1400" dirty="0">
                <a:solidFill>
                  <a:schemeClr val="tx1">
                    <a:lumMod val="75000"/>
                    <a:lumOff val="25000"/>
                  </a:schemeClr>
                </a:solidFill>
                <a:latin typeface="Arial Narrow" panose="020B0604020202020204" pitchFamily="34" charset="0"/>
                <a:cs typeface="Arial Narrow" panose="020B0604020202020204" pitchFamily="34" charset="0"/>
              </a:rPr>
              <a:t>Directeur du Laboratoire d’excellence ARBRE</a:t>
            </a:r>
          </a:p>
          <a:p>
            <a:pPr algn="ctr"/>
            <a:r>
              <a:rPr lang="fr-FR" sz="1400" dirty="0">
                <a:solidFill>
                  <a:schemeClr val="tx1">
                    <a:lumMod val="75000"/>
                    <a:lumOff val="25000"/>
                  </a:schemeClr>
                </a:solidFill>
                <a:latin typeface="Arial Narrow" panose="020B0604020202020204" pitchFamily="34" charset="0"/>
                <a:cs typeface="Arial Narrow" panose="020B0604020202020204" pitchFamily="34" charset="0"/>
              </a:rPr>
              <a:t>Beijing Forestry University</a:t>
            </a:r>
          </a:p>
        </p:txBody>
      </p:sp>
      <p:sp>
        <p:nvSpPr>
          <p:cNvPr id="12" name="ZoneTexte 11">
            <a:extLst>
              <a:ext uri="{FF2B5EF4-FFF2-40B4-BE49-F238E27FC236}">
                <a16:creationId xmlns:a16="http://schemas.microsoft.com/office/drawing/2014/main" xmlns="" id="{33BBBEF3-C137-734B-A70E-81E6F750B4E5}"/>
              </a:ext>
            </a:extLst>
          </p:cNvPr>
          <p:cNvSpPr txBox="1"/>
          <p:nvPr/>
        </p:nvSpPr>
        <p:spPr>
          <a:xfrm>
            <a:off x="7347858" y="6116761"/>
            <a:ext cx="1589314" cy="523220"/>
          </a:xfrm>
          <a:prstGeom prst="rect">
            <a:avLst/>
          </a:prstGeom>
          <a:noFill/>
        </p:spPr>
        <p:txBody>
          <a:bodyPr wrap="square" rtlCol="0">
            <a:spAutoFit/>
          </a:bodyPr>
          <a:lstStyle/>
          <a:p>
            <a:pPr algn="r"/>
            <a:r>
              <a:rPr lang="fr-FR" sz="1400" b="1" dirty="0">
                <a:solidFill>
                  <a:schemeClr val="tx1">
                    <a:lumMod val="75000"/>
                    <a:lumOff val="25000"/>
                  </a:schemeClr>
                </a:solidFill>
                <a:latin typeface="Arial Narrow" panose="020B0604020202020204" pitchFamily="34" charset="0"/>
                <a:cs typeface="Arial Narrow" panose="020B0604020202020204" pitchFamily="34" charset="0"/>
              </a:rPr>
              <a:t>Nancy</a:t>
            </a:r>
          </a:p>
          <a:p>
            <a:pPr algn="r"/>
            <a:r>
              <a:rPr lang="fr-FR" sz="1400" b="1" dirty="0">
                <a:solidFill>
                  <a:schemeClr val="tx1">
                    <a:lumMod val="75000"/>
                    <a:lumOff val="25000"/>
                  </a:schemeClr>
                </a:solidFill>
                <a:latin typeface="Arial Narrow" panose="020B0604020202020204" pitchFamily="34" charset="0"/>
                <a:cs typeface="Arial Narrow" panose="020B0604020202020204" pitchFamily="34" charset="0"/>
              </a:rPr>
              <a:t>20 novembre 2021</a:t>
            </a:r>
            <a:endParaRPr lang="fr-FR" sz="1400" dirty="0">
              <a:solidFill>
                <a:schemeClr val="tx1">
                  <a:lumMod val="75000"/>
                  <a:lumOff val="25000"/>
                </a:schemeClr>
              </a:solidFill>
              <a:latin typeface="Arial Narrow" panose="020B0604020202020204" pitchFamily="34" charset="0"/>
              <a:cs typeface="Arial Narrow" panose="020B0604020202020204" pitchFamily="34" charset="0"/>
            </a:endParaRPr>
          </a:p>
        </p:txBody>
      </p:sp>
      <p:pic>
        <p:nvPicPr>
          <p:cNvPr id="13" name="Image 12">
            <a:extLst>
              <a:ext uri="{FF2B5EF4-FFF2-40B4-BE49-F238E27FC236}">
                <a16:creationId xmlns:a16="http://schemas.microsoft.com/office/drawing/2014/main" xmlns="" id="{3FEF14C5-372F-8642-A164-CF10FF0E67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 y="1458684"/>
            <a:ext cx="3608614" cy="4811485"/>
          </a:xfrm>
          <a:prstGeom prst="rect">
            <a:avLst/>
          </a:prstGeom>
          <a:effectLst>
            <a:outerShdw blurRad="50800" dist="38100" dir="2700000" algn="tl" rotWithShape="0">
              <a:prstClr val="black">
                <a:alpha val="40000"/>
              </a:prstClr>
            </a:outerShdw>
          </a:effectLst>
        </p:spPr>
      </p:pic>
      <p:pic>
        <p:nvPicPr>
          <p:cNvPr id="14" name="Image 8" descr="UL Logo.tiff">
            <a:extLst>
              <a:ext uri="{FF2B5EF4-FFF2-40B4-BE49-F238E27FC236}">
                <a16:creationId xmlns:a16="http://schemas.microsoft.com/office/drawing/2014/main" xmlns="" id="{31809AF2-21D2-D148-80CB-303DB5B9054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2179" y="474170"/>
            <a:ext cx="1081450" cy="48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 descr="logoarbre_mini.jpg">
            <a:extLst>
              <a:ext uri="{FF2B5EF4-FFF2-40B4-BE49-F238E27FC236}">
                <a16:creationId xmlns:a16="http://schemas.microsoft.com/office/drawing/2014/main" xmlns="" id="{1C9E9176-05B2-8D47-A605-8F2FE505CD9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220" y="255756"/>
            <a:ext cx="500349" cy="7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5" descr="logo-du-programme-investissements-d-avenir_medium1.jpg">
            <a:extLst>
              <a:ext uri="{FF2B5EF4-FFF2-40B4-BE49-F238E27FC236}">
                <a16:creationId xmlns:a16="http://schemas.microsoft.com/office/drawing/2014/main" xmlns="" id="{6F6FD305-3D45-1540-B043-08B5589979BC}"/>
              </a:ext>
            </a:extLst>
          </p:cNvPr>
          <p:cNvPicPr>
            <a:picLocks noChangeAspect="1"/>
          </p:cNvPicPr>
          <p:nvPr/>
        </p:nvPicPr>
        <p:blipFill>
          <a:blip r:embed="rId5" cstate="email">
            <a:alphaModFix amt="21000"/>
            <a:extLst>
              <a:ext uri="{28A0092B-C50C-407E-A947-70E740481C1C}">
                <a14:useLocalDpi xmlns:a14="http://schemas.microsoft.com/office/drawing/2010/main"/>
              </a:ext>
            </a:extLst>
          </a:blip>
          <a:stretch>
            <a:fillRect/>
          </a:stretch>
        </p:blipFill>
        <p:spPr>
          <a:xfrm>
            <a:off x="105881" y="0"/>
            <a:ext cx="910453" cy="922597"/>
          </a:xfrm>
          <a:prstGeom prst="rect">
            <a:avLst/>
          </a:prstGeom>
        </p:spPr>
      </p:pic>
      <p:pic>
        <p:nvPicPr>
          <p:cNvPr id="17" name="Image 16">
            <a:extLst>
              <a:ext uri="{FF2B5EF4-FFF2-40B4-BE49-F238E27FC236}">
                <a16:creationId xmlns:a16="http://schemas.microsoft.com/office/drawing/2014/main" xmlns="" id="{83AC8567-B1F3-EC4A-BDD7-653464AD16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01947" y="253955"/>
            <a:ext cx="868732" cy="229399"/>
          </a:xfrm>
          <a:prstGeom prst="rect">
            <a:avLst/>
          </a:prstGeom>
        </p:spPr>
      </p:pic>
      <p:pic>
        <p:nvPicPr>
          <p:cNvPr id="4" name="Image 3">
            <a:extLst>
              <a:ext uri="{FF2B5EF4-FFF2-40B4-BE49-F238E27FC236}">
                <a16:creationId xmlns:a16="http://schemas.microsoft.com/office/drawing/2014/main" xmlns="" id="{017761AF-B204-ED48-AFE5-EFF5510522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98038" y="957926"/>
            <a:ext cx="1288161" cy="1159345"/>
          </a:xfrm>
          <a:prstGeom prst="rect">
            <a:avLst/>
          </a:prstGeom>
        </p:spPr>
      </p:pic>
      <p:sp>
        <p:nvSpPr>
          <p:cNvPr id="18" name="Rectangle 17">
            <a:extLst>
              <a:ext uri="{FF2B5EF4-FFF2-40B4-BE49-F238E27FC236}">
                <a16:creationId xmlns:a16="http://schemas.microsoft.com/office/drawing/2014/main" xmlns="" id="{C6D2AC5E-6E0F-3044-97B4-8C812E9DCEFA}"/>
              </a:ext>
            </a:extLst>
          </p:cNvPr>
          <p:cNvSpPr/>
          <p:nvPr/>
        </p:nvSpPr>
        <p:spPr>
          <a:xfrm>
            <a:off x="163616" y="148028"/>
            <a:ext cx="8827984" cy="6544413"/>
          </a:xfrm>
          <a:prstGeom prst="rect">
            <a:avLst/>
          </a:prstGeom>
          <a:noFill/>
          <a:ln w="762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Tree>
    <p:extLst>
      <p:ext uri="{BB962C8B-B14F-4D97-AF65-F5344CB8AC3E}">
        <p14:creationId xmlns:p14="http://schemas.microsoft.com/office/powerpoint/2010/main" val="1774499156"/>
      </p:ext>
    </p:extLst>
  </p:cSld>
  <p:clrMapOvr>
    <a:masterClrMapping/>
  </p:clrMapOvr>
  <p:transition xmlns:p14="http://schemas.microsoft.com/office/powerpoint/2010/mai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09563" y="5812230"/>
            <a:ext cx="8631237" cy="725070"/>
          </a:xfrm>
          <a:prstGeom prst="rect">
            <a:avLst/>
          </a:prstGeom>
          <a:solidFill>
            <a:schemeClr val="accent3">
              <a:lumMod val="40000"/>
              <a:lumOff val="60000"/>
            </a:schemeClr>
          </a:solid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20000"/>
              </a:lnSpc>
              <a:defRPr/>
            </a:pPr>
            <a:r>
              <a:rPr lang="fr-FR" sz="1800" dirty="0">
                <a:latin typeface="Arial Narrow" charset="0"/>
                <a:cs typeface="Arial Narrow" charset="0"/>
              </a:rPr>
              <a:t>– Modification de la richesse et de la structure des communautés microbiennes</a:t>
            </a:r>
          </a:p>
          <a:p>
            <a:pPr eaLnBrk="1" hangingPunct="1">
              <a:lnSpc>
                <a:spcPct val="120000"/>
              </a:lnSpc>
              <a:defRPr/>
            </a:pPr>
            <a:r>
              <a:rPr lang="fr-FR" sz="1800" dirty="0">
                <a:latin typeface="Arial Narrow" charset="0"/>
                <a:cs typeface="Arial Narrow" charset="0"/>
              </a:rPr>
              <a:t>– Fonctions microbiennes (croissance &amp; décomposition) affectées entre sols humides/sols secs</a:t>
            </a:r>
          </a:p>
        </p:txBody>
      </p:sp>
      <p:grpSp>
        <p:nvGrpSpPr>
          <p:cNvPr id="4" name="Groupe 3">
            <a:extLst>
              <a:ext uri="{FF2B5EF4-FFF2-40B4-BE49-F238E27FC236}">
                <a16:creationId xmlns:a16="http://schemas.microsoft.com/office/drawing/2014/main" xmlns="" id="{FE323DBF-3CEE-A645-BDEE-6023B79AE6CD}"/>
              </a:ext>
            </a:extLst>
          </p:cNvPr>
          <p:cNvGrpSpPr/>
          <p:nvPr/>
        </p:nvGrpSpPr>
        <p:grpSpPr>
          <a:xfrm>
            <a:off x="4788024" y="1147515"/>
            <a:ext cx="4152776" cy="3859572"/>
            <a:chOff x="4788024" y="690324"/>
            <a:chExt cx="4152776" cy="3859572"/>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8024" y="1124743"/>
              <a:ext cx="4152776" cy="3425153"/>
            </a:xfrm>
            <a:prstGeom prst="rect">
              <a:avLst/>
            </a:prstGeom>
          </p:spPr>
        </p:pic>
        <p:grpSp>
          <p:nvGrpSpPr>
            <p:cNvPr id="2" name="Groupe 1">
              <a:extLst>
                <a:ext uri="{FF2B5EF4-FFF2-40B4-BE49-F238E27FC236}">
                  <a16:creationId xmlns:a16="http://schemas.microsoft.com/office/drawing/2014/main" xmlns="" id="{4CFA7173-6C05-BD40-8032-DF17353AEDA1}"/>
                </a:ext>
              </a:extLst>
            </p:cNvPr>
            <p:cNvGrpSpPr/>
            <p:nvPr/>
          </p:nvGrpSpPr>
          <p:grpSpPr>
            <a:xfrm>
              <a:off x="5806626" y="690324"/>
              <a:ext cx="2499299" cy="338554"/>
              <a:chOff x="5806626" y="690324"/>
              <a:chExt cx="2499299" cy="338554"/>
            </a:xfrm>
          </p:grpSpPr>
          <p:sp>
            <p:nvSpPr>
              <p:cNvPr id="7" name="ZoneTexte 6"/>
              <p:cNvSpPr txBox="1"/>
              <p:nvPr/>
            </p:nvSpPr>
            <p:spPr>
              <a:xfrm>
                <a:off x="5806626" y="690324"/>
                <a:ext cx="1091865" cy="338554"/>
              </a:xfrm>
              <a:prstGeom prst="rect">
                <a:avLst/>
              </a:prstGeom>
              <a:noFill/>
            </p:spPr>
            <p:txBody>
              <a:bodyPr wrap="none" rtlCol="0">
                <a:spAutoFit/>
              </a:bodyPr>
              <a:lstStyle/>
              <a:p>
                <a:r>
                  <a:rPr lang="fr-FR" sz="1600" dirty="0">
                    <a:latin typeface="Arial Narrow"/>
                    <a:cs typeface="Arial Narrow"/>
                  </a:rPr>
                  <a:t>B: Bactéries</a:t>
                </a:r>
              </a:p>
            </p:txBody>
          </p:sp>
          <p:sp>
            <p:nvSpPr>
              <p:cNvPr id="8" name="ZoneTexte 7"/>
              <p:cNvSpPr txBox="1"/>
              <p:nvPr/>
            </p:nvSpPr>
            <p:spPr>
              <a:xfrm>
                <a:off x="6886746" y="690324"/>
                <a:ext cx="1419179" cy="338554"/>
              </a:xfrm>
              <a:prstGeom prst="rect">
                <a:avLst/>
              </a:prstGeom>
              <a:noFill/>
            </p:spPr>
            <p:txBody>
              <a:bodyPr wrap="none" rtlCol="0">
                <a:spAutoFit/>
              </a:bodyPr>
              <a:lstStyle/>
              <a:p>
                <a:r>
                  <a:rPr lang="fr-FR" sz="1600" dirty="0">
                    <a:latin typeface="Arial Narrow"/>
                    <a:cs typeface="Arial Narrow"/>
                  </a:rPr>
                  <a:t>F: Champignons</a:t>
                </a:r>
              </a:p>
            </p:txBody>
          </p:sp>
        </p:grpSp>
        <p:sp>
          <p:nvSpPr>
            <p:cNvPr id="11" name="ZoneTexte 10"/>
            <p:cNvSpPr txBox="1"/>
            <p:nvPr/>
          </p:nvSpPr>
          <p:spPr>
            <a:xfrm>
              <a:off x="7596336" y="1268760"/>
              <a:ext cx="825867" cy="276999"/>
            </a:xfrm>
            <a:prstGeom prst="rect">
              <a:avLst/>
            </a:prstGeom>
            <a:noFill/>
          </p:spPr>
          <p:txBody>
            <a:bodyPr wrap="none" rtlCol="0">
              <a:spAutoFit/>
            </a:bodyPr>
            <a:lstStyle/>
            <a:p>
              <a:r>
                <a:rPr lang="fr-FR" sz="1200" b="1" dirty="0">
                  <a:solidFill>
                    <a:schemeClr val="tx2">
                      <a:lumMod val="60000"/>
                      <a:lumOff val="40000"/>
                    </a:schemeClr>
                  </a:solidFill>
                </a:rPr>
                <a:t>IRRIGUÉ</a:t>
              </a:r>
            </a:p>
          </p:txBody>
        </p:sp>
        <p:sp>
          <p:nvSpPr>
            <p:cNvPr id="12" name="ZoneTexte 11"/>
            <p:cNvSpPr txBox="1"/>
            <p:nvPr/>
          </p:nvSpPr>
          <p:spPr>
            <a:xfrm>
              <a:off x="5220072" y="3717032"/>
              <a:ext cx="1210588" cy="276999"/>
            </a:xfrm>
            <a:prstGeom prst="rect">
              <a:avLst/>
            </a:prstGeom>
            <a:noFill/>
          </p:spPr>
          <p:txBody>
            <a:bodyPr wrap="none" rtlCol="0">
              <a:spAutoFit/>
            </a:bodyPr>
            <a:lstStyle/>
            <a:p>
              <a:r>
                <a:rPr lang="fr-FR" sz="1200" b="1" dirty="0">
                  <a:solidFill>
                    <a:schemeClr val="accent6">
                      <a:lumMod val="75000"/>
                    </a:schemeClr>
                  </a:solidFill>
                </a:rPr>
                <a:t>NON IRRIGUÉ</a:t>
              </a:r>
            </a:p>
          </p:txBody>
        </p:sp>
      </p:grpSp>
      <p:sp>
        <p:nvSpPr>
          <p:cNvPr id="14" name="Rectangle 15"/>
          <p:cNvSpPr>
            <a:spLocks noChangeArrowheads="1"/>
          </p:cNvSpPr>
          <p:nvPr/>
        </p:nvSpPr>
        <p:spPr bwMode="auto">
          <a:xfrm>
            <a:off x="1331682" y="426348"/>
            <a:ext cx="76599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000" dirty="0">
                <a:solidFill>
                  <a:srgbClr val="008000"/>
                </a:solidFill>
                <a:latin typeface="Arial Narrow" charset="0"/>
                <a:cs typeface="Arial Narrow" charset="0"/>
              </a:rPr>
              <a:t>Impact </a:t>
            </a:r>
            <a:r>
              <a:rPr lang="fr-FR" sz="2000" dirty="0">
                <a:solidFill>
                  <a:srgbClr val="008000"/>
                </a:solidFill>
                <a:latin typeface="Arial Narrow" panose="020B0604020202020204" pitchFamily="34" charset="0"/>
                <a:cs typeface="Arial Narrow" panose="020B0604020202020204" pitchFamily="34" charset="0"/>
              </a:rPr>
              <a:t>de</a:t>
            </a:r>
            <a:r>
              <a:rPr lang="fr-FR" sz="2000" dirty="0">
                <a:solidFill>
                  <a:srgbClr val="008000"/>
                </a:solidFill>
                <a:latin typeface="Arial Narrow" charset="0"/>
                <a:cs typeface="Arial Narrow" charset="0"/>
              </a:rPr>
              <a:t> la variation de la disponibilité en eau sur le microbiome</a:t>
            </a:r>
            <a:endParaRPr lang="fr-FR" sz="2000" i="1" dirty="0">
              <a:solidFill>
                <a:srgbClr val="008000"/>
              </a:solidFill>
              <a:cs typeface="Arial Narrow" charset="0"/>
            </a:endParaRPr>
          </a:p>
        </p:txBody>
      </p:sp>
      <p:pic>
        <p:nvPicPr>
          <p:cNvPr id="16" name="Image 15">
            <a:extLst>
              <a:ext uri="{FF2B5EF4-FFF2-40B4-BE49-F238E27FC236}">
                <a16:creationId xmlns:a16="http://schemas.microsoft.com/office/drawing/2014/main" xmlns="" id="{53995E4D-03CA-8C4F-907B-78A7A3F943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19" y="999206"/>
            <a:ext cx="4679885" cy="3509913"/>
          </a:xfrm>
          <a:prstGeom prst="rect">
            <a:avLst/>
          </a:prstGeom>
          <a:effectLst>
            <a:outerShdw blurRad="50800" dist="38100" dir="2700000" algn="tl" rotWithShape="0">
              <a:prstClr val="black">
                <a:alpha val="40000"/>
              </a:prstClr>
            </a:outerShdw>
          </a:effectLst>
        </p:spPr>
      </p:pic>
      <p:sp>
        <p:nvSpPr>
          <p:cNvPr id="17" name="ZoneTexte 16">
            <a:extLst>
              <a:ext uri="{FF2B5EF4-FFF2-40B4-BE49-F238E27FC236}">
                <a16:creationId xmlns:a16="http://schemas.microsoft.com/office/drawing/2014/main" xmlns="" id="{F0E06B17-6A8A-0D45-AAA6-BC7CE6AEF117}"/>
              </a:ext>
            </a:extLst>
          </p:cNvPr>
          <p:cNvSpPr txBox="1"/>
          <p:nvPr/>
        </p:nvSpPr>
        <p:spPr>
          <a:xfrm>
            <a:off x="131330" y="4697168"/>
            <a:ext cx="2557442" cy="830997"/>
          </a:xfrm>
          <a:prstGeom prst="rect">
            <a:avLst/>
          </a:prstGeom>
          <a:noFill/>
        </p:spPr>
        <p:txBody>
          <a:bodyPr wrap="square" rtlCol="0">
            <a:spAutoFit/>
          </a:bodyPr>
          <a:lstStyle/>
          <a:p>
            <a:r>
              <a:rPr lang="fr-FR" sz="1600" dirty="0">
                <a:latin typeface="Arial Narrow"/>
                <a:cs typeface="Arial Narrow"/>
              </a:rPr>
              <a:t>L’expérience d’irrigation </a:t>
            </a:r>
          </a:p>
          <a:p>
            <a:r>
              <a:rPr lang="fr-FR" sz="1600" dirty="0">
                <a:latin typeface="Arial Narrow"/>
                <a:cs typeface="Arial Narrow"/>
              </a:rPr>
              <a:t>dans le parc naturel de Pfyn-</a:t>
            </a:r>
            <a:r>
              <a:rPr lang="fr-FR" sz="1600" dirty="0" err="1">
                <a:latin typeface="Arial Narrow"/>
                <a:cs typeface="Arial Narrow"/>
              </a:rPr>
              <a:t>Finges</a:t>
            </a:r>
            <a:r>
              <a:rPr lang="fr-FR" sz="1600" dirty="0">
                <a:latin typeface="Arial Narrow"/>
                <a:cs typeface="Arial Narrow"/>
              </a:rPr>
              <a:t> (Valais) [2003 - 2023 ]</a:t>
            </a:r>
          </a:p>
        </p:txBody>
      </p:sp>
      <p:sp>
        <p:nvSpPr>
          <p:cNvPr id="18" name="ZoneTexte 17">
            <a:extLst>
              <a:ext uri="{FF2B5EF4-FFF2-40B4-BE49-F238E27FC236}">
                <a16:creationId xmlns:a16="http://schemas.microsoft.com/office/drawing/2014/main" xmlns="" id="{9FB27694-34D0-AC40-BA9F-77AB7D4FFA0C}"/>
              </a:ext>
            </a:extLst>
          </p:cNvPr>
          <p:cNvSpPr txBox="1"/>
          <p:nvPr/>
        </p:nvSpPr>
        <p:spPr>
          <a:xfrm>
            <a:off x="7720668" y="4979841"/>
            <a:ext cx="1170513" cy="246221"/>
          </a:xfrm>
          <a:prstGeom prst="rect">
            <a:avLst/>
          </a:prstGeom>
          <a:noFill/>
        </p:spPr>
        <p:txBody>
          <a:bodyPr wrap="none" rtlCol="0">
            <a:spAutoFit/>
          </a:bodyPr>
          <a:lstStyle/>
          <a:p>
            <a:r>
              <a:rPr lang="fr-FR" sz="1000">
                <a:latin typeface="Arial Narrow" panose="020B0604020202020204" pitchFamily="34" charset="0"/>
                <a:cs typeface="Arial Narrow" panose="020B0604020202020204" pitchFamily="34" charset="0"/>
              </a:rPr>
              <a:t>Hartman </a:t>
            </a:r>
            <a:r>
              <a:rPr lang="fr-FR" sz="1000" i="1">
                <a:latin typeface="Arial Narrow" panose="020B0604020202020204" pitchFamily="34" charset="0"/>
                <a:cs typeface="Arial Narrow" panose="020B0604020202020204" pitchFamily="34" charset="0"/>
              </a:rPr>
              <a:t>et al.</a:t>
            </a:r>
            <a:r>
              <a:rPr lang="fr-FR" sz="1000">
                <a:latin typeface="Arial Narrow" panose="020B0604020202020204" pitchFamily="34" charset="0"/>
                <a:cs typeface="Arial Narrow" panose="020B0604020202020204" pitchFamily="34" charset="0"/>
              </a:rPr>
              <a:t> (2017)</a:t>
            </a:r>
          </a:p>
        </p:txBody>
      </p:sp>
      <p:pic>
        <p:nvPicPr>
          <p:cNvPr id="13" name="Image 12">
            <a:extLst>
              <a:ext uri="{FF2B5EF4-FFF2-40B4-BE49-F238E27FC236}">
                <a16:creationId xmlns:a16="http://schemas.microsoft.com/office/drawing/2014/main" xmlns="" id="{90E1EA18-132C-FC47-B5B8-D5434D3EF6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3118" y="3175429"/>
            <a:ext cx="1774281" cy="2429609"/>
          </a:xfrm>
          <a:prstGeom prst="rect">
            <a:avLst/>
          </a:prstGeom>
          <a:ln>
            <a:solidFill>
              <a:schemeClr val="tx1"/>
            </a:solidFill>
          </a:ln>
          <a:effectLst>
            <a:outerShdw blurRad="50800" dist="38100" dir="2700000" algn="tl" rotWithShape="0">
              <a:prstClr val="black">
                <a:alpha val="40000"/>
              </a:prstClr>
            </a:outerShdw>
          </a:effectLst>
        </p:spPr>
      </p:pic>
      <p:sp>
        <p:nvSpPr>
          <p:cNvPr id="19" name="Rectangle à coins arrondis 18">
            <a:extLst>
              <a:ext uri="{FF2B5EF4-FFF2-40B4-BE49-F238E27FC236}">
                <a16:creationId xmlns:a16="http://schemas.microsoft.com/office/drawing/2014/main" xmlns="" id="{92DB959C-5B46-234E-8897-A04DE0BA3D77}"/>
              </a:ext>
            </a:extLst>
          </p:cNvPr>
          <p:cNvSpPr>
            <a:spLocks noChangeAspect="1"/>
          </p:cNvSpPr>
          <p:nvPr/>
        </p:nvSpPr>
        <p:spPr>
          <a:xfrm>
            <a:off x="1484087" y="843276"/>
            <a:ext cx="7235370" cy="91440"/>
          </a:xfrm>
          <a:prstGeom prst="roundRect">
            <a:avLst>
              <a:gd name="adj" fmla="val 50000"/>
            </a:avLst>
          </a:prstGeom>
          <a:gradFill>
            <a:gsLst>
              <a:gs pos="0">
                <a:srgbClr val="28728A"/>
              </a:gs>
              <a:gs pos="100000">
                <a:srgbClr val="BBCE25"/>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noFill/>
              </a:ln>
            </a:endParaRPr>
          </a:p>
        </p:txBody>
      </p:sp>
      <p:cxnSp>
        <p:nvCxnSpPr>
          <p:cNvPr id="10" name="Connecteur droit 9">
            <a:extLst>
              <a:ext uri="{FF2B5EF4-FFF2-40B4-BE49-F238E27FC236}">
                <a16:creationId xmlns:a16="http://schemas.microsoft.com/office/drawing/2014/main" xmlns="" id="{54B376AD-8B10-954E-9A32-DC102D4FA6B6}"/>
              </a:ext>
            </a:extLst>
          </p:cNvPr>
          <p:cNvCxnSpPr>
            <a:cxnSpLocks/>
            <a:stCxn id="22" idx="0"/>
          </p:cNvCxnSpPr>
          <p:nvPr/>
        </p:nvCxnSpPr>
        <p:spPr>
          <a:xfrm flipV="1">
            <a:off x="1994374" y="3236182"/>
            <a:ext cx="776327" cy="192818"/>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Connecteur droit 20">
            <a:extLst>
              <a:ext uri="{FF2B5EF4-FFF2-40B4-BE49-F238E27FC236}">
                <a16:creationId xmlns:a16="http://schemas.microsoft.com/office/drawing/2014/main" xmlns="" id="{D6336DCF-58D5-DE49-BC62-4F2B4680F05B}"/>
              </a:ext>
            </a:extLst>
          </p:cNvPr>
          <p:cNvCxnSpPr>
            <a:cxnSpLocks/>
            <a:stCxn id="22" idx="2"/>
          </p:cNvCxnSpPr>
          <p:nvPr/>
        </p:nvCxnSpPr>
        <p:spPr>
          <a:xfrm>
            <a:off x="1994374" y="3615232"/>
            <a:ext cx="776327" cy="195367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xmlns="" id="{1030F3C0-3B0B-534B-B9C3-F04F10300C1B}"/>
              </a:ext>
            </a:extLst>
          </p:cNvPr>
          <p:cNvSpPr/>
          <p:nvPr/>
        </p:nvSpPr>
        <p:spPr>
          <a:xfrm>
            <a:off x="1484087" y="3429000"/>
            <a:ext cx="1020574" cy="18623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xmlns="" id="{47E846F0-0702-F149-A505-6990241028DA}"/>
              </a:ext>
            </a:extLst>
          </p:cNvPr>
          <p:cNvSpPr txBox="1"/>
          <p:nvPr/>
        </p:nvSpPr>
        <p:spPr>
          <a:xfrm>
            <a:off x="4572000" y="4998261"/>
            <a:ext cx="1475084" cy="646331"/>
          </a:xfrm>
          <a:prstGeom prst="rect">
            <a:avLst/>
          </a:prstGeom>
          <a:noFill/>
        </p:spPr>
        <p:txBody>
          <a:bodyPr wrap="none" rtlCol="0">
            <a:spAutoFit/>
          </a:bodyPr>
          <a:lstStyle/>
          <a:p>
            <a:r>
              <a:rPr lang="fr-FR" sz="1200">
                <a:latin typeface="Arial Narrow" panose="020B0604020202020204" pitchFamily="34" charset="0"/>
                <a:cs typeface="Arial Narrow" panose="020B0604020202020204" pitchFamily="34" charset="0"/>
              </a:rPr>
              <a:t>TAM : 9,2° C</a:t>
            </a:r>
          </a:p>
          <a:p>
            <a:r>
              <a:rPr lang="fr-FR" sz="1200">
                <a:latin typeface="Arial Narrow" panose="020B0604020202020204" pitchFamily="34" charset="0"/>
                <a:cs typeface="Arial Narrow" panose="020B0604020202020204" pitchFamily="34" charset="0"/>
              </a:rPr>
              <a:t>PAM : 657 mm</a:t>
            </a:r>
          </a:p>
          <a:p>
            <a:r>
              <a:rPr lang="fr-FR" sz="1200">
                <a:latin typeface="Arial Narrow" panose="020B0604020202020204" pitchFamily="34" charset="0"/>
                <a:cs typeface="Arial Narrow" panose="020B0604020202020204" pitchFamily="34" charset="0"/>
              </a:rPr>
              <a:t>8 parcelles de 1000 m</a:t>
            </a:r>
            <a:r>
              <a:rPr lang="fr-FR" sz="1200" baseline="30000">
                <a:latin typeface="Arial Narrow" panose="020B0604020202020204" pitchFamily="34" charset="0"/>
                <a:cs typeface="Arial Narrow" panose="020B0604020202020204" pitchFamily="34" charset="0"/>
              </a:rPr>
              <a:t>2</a:t>
            </a:r>
            <a:endParaRPr lang="fr-FR" sz="120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988161821"/>
      </p:ext>
    </p:extLst>
  </p:cSld>
  <p:clrMapOvr>
    <a:masterClrMapping/>
  </p:clrMapOvr>
  <p:transition xmlns:p14="http://schemas.microsoft.com/office/powerpoint/2010/mai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4C5C6A5E-C7FF-A946-B0BF-7927398A04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6750" y="1076350"/>
            <a:ext cx="3318766" cy="5749538"/>
          </a:xfrm>
          <a:prstGeom prst="rect">
            <a:avLst/>
          </a:prstGeom>
        </p:spPr>
      </p:pic>
      <p:sp>
        <p:nvSpPr>
          <p:cNvPr id="11" name="Rectangle 10">
            <a:extLst>
              <a:ext uri="{FF2B5EF4-FFF2-40B4-BE49-F238E27FC236}">
                <a16:creationId xmlns:a16="http://schemas.microsoft.com/office/drawing/2014/main" xmlns="" id="{0B553050-1CEB-7F40-89CD-FDE315D4D1EF}"/>
              </a:ext>
            </a:extLst>
          </p:cNvPr>
          <p:cNvSpPr/>
          <p:nvPr/>
        </p:nvSpPr>
        <p:spPr>
          <a:xfrm>
            <a:off x="6849939" y="1102021"/>
            <a:ext cx="2106667" cy="307777"/>
          </a:xfrm>
          <a:prstGeom prst="rect">
            <a:avLst/>
          </a:prstGeom>
        </p:spPr>
        <p:txBody>
          <a:bodyPr wrap="none">
            <a:spAutoFit/>
          </a:bodyPr>
          <a:lstStyle/>
          <a:p>
            <a:pPr algn="ctr"/>
            <a:r>
              <a:rPr lang="fr-FR" sz="1400">
                <a:solidFill>
                  <a:srgbClr val="211E1E"/>
                </a:solidFill>
                <a:effectLst/>
                <a:latin typeface="Arial Narrow" panose="020B0604020202020204" pitchFamily="34" charset="0"/>
                <a:cs typeface="Arial Narrow" panose="020B0604020202020204" pitchFamily="34" charset="0"/>
              </a:rPr>
              <a:t>ectomycorhiziens : </a:t>
            </a:r>
            <a:r>
              <a:rPr lang="fr-FR" sz="1400">
                <a:solidFill>
                  <a:srgbClr val="FF0000"/>
                </a:solidFill>
                <a:effectLst/>
                <a:latin typeface="Arial Narrow" panose="020B0604020202020204" pitchFamily="34" charset="0"/>
                <a:cs typeface="Arial Narrow" panose="020B0604020202020204" pitchFamily="34" charset="0"/>
              </a:rPr>
              <a:t>2,2 m /an</a:t>
            </a:r>
            <a:r>
              <a:rPr lang="fr-FR" sz="1400">
                <a:solidFill>
                  <a:srgbClr val="211E1E"/>
                </a:solidFill>
                <a:effectLst/>
                <a:latin typeface="Arial Narrow" panose="020B0604020202020204" pitchFamily="34" charset="0"/>
                <a:cs typeface="Arial Narrow" panose="020B0604020202020204" pitchFamily="34" charset="0"/>
              </a:rPr>
              <a:t> </a:t>
            </a:r>
            <a:endParaRPr lang="fr-FR" sz="1400">
              <a:latin typeface="Arial Narrow" panose="020B0604020202020204" pitchFamily="34" charset="0"/>
              <a:cs typeface="Arial Narrow" panose="020B0604020202020204" pitchFamily="34" charset="0"/>
            </a:endParaRPr>
          </a:p>
        </p:txBody>
      </p:sp>
      <p:sp>
        <p:nvSpPr>
          <p:cNvPr id="12" name="Rectangle 11">
            <a:extLst>
              <a:ext uri="{FF2B5EF4-FFF2-40B4-BE49-F238E27FC236}">
                <a16:creationId xmlns:a16="http://schemas.microsoft.com/office/drawing/2014/main" xmlns="" id="{4AADEE2D-EC70-C24C-AFBD-551CB982CA5E}"/>
              </a:ext>
            </a:extLst>
          </p:cNvPr>
          <p:cNvSpPr/>
          <p:nvPr/>
        </p:nvSpPr>
        <p:spPr>
          <a:xfrm>
            <a:off x="6748148" y="3143212"/>
            <a:ext cx="2310248" cy="307777"/>
          </a:xfrm>
          <a:prstGeom prst="rect">
            <a:avLst/>
          </a:prstGeom>
        </p:spPr>
        <p:txBody>
          <a:bodyPr wrap="none">
            <a:spAutoFit/>
          </a:bodyPr>
          <a:lstStyle/>
          <a:p>
            <a:pPr algn="ctr"/>
            <a:r>
              <a:rPr lang="fr-FR" sz="1400">
                <a:solidFill>
                  <a:srgbClr val="211E1E"/>
                </a:solidFill>
                <a:effectLst/>
                <a:latin typeface="Arial Narrow" panose="020B0604020202020204" pitchFamily="34" charset="0"/>
                <a:cs typeface="Arial Narrow" panose="020B0604020202020204" pitchFamily="34" charset="0"/>
              </a:rPr>
              <a:t>dégradeurs de litière : </a:t>
            </a:r>
            <a:r>
              <a:rPr lang="fr-FR" sz="1400">
                <a:solidFill>
                  <a:srgbClr val="FF0000"/>
                </a:solidFill>
                <a:effectLst/>
                <a:latin typeface="Arial Narrow" panose="020B0604020202020204" pitchFamily="34" charset="0"/>
                <a:cs typeface="Arial Narrow" panose="020B0604020202020204" pitchFamily="34" charset="0"/>
              </a:rPr>
              <a:t>2,2 m /an </a:t>
            </a:r>
            <a:endParaRPr lang="fr-FR" sz="1400">
              <a:solidFill>
                <a:srgbClr val="FF0000"/>
              </a:solidFill>
              <a:latin typeface="Arial Narrow" panose="020B0604020202020204" pitchFamily="34" charset="0"/>
              <a:cs typeface="Arial Narrow" panose="020B0604020202020204" pitchFamily="34" charset="0"/>
            </a:endParaRPr>
          </a:p>
        </p:txBody>
      </p:sp>
      <p:sp>
        <p:nvSpPr>
          <p:cNvPr id="13" name="Rectangle 12">
            <a:extLst>
              <a:ext uri="{FF2B5EF4-FFF2-40B4-BE49-F238E27FC236}">
                <a16:creationId xmlns:a16="http://schemas.microsoft.com/office/drawing/2014/main" xmlns="" id="{294DB071-D8F5-1847-8A75-AA9566DC05F3}"/>
              </a:ext>
            </a:extLst>
          </p:cNvPr>
          <p:cNvSpPr/>
          <p:nvPr/>
        </p:nvSpPr>
        <p:spPr>
          <a:xfrm>
            <a:off x="6679219" y="4762304"/>
            <a:ext cx="2448106" cy="307777"/>
          </a:xfrm>
          <a:prstGeom prst="rect">
            <a:avLst/>
          </a:prstGeom>
        </p:spPr>
        <p:txBody>
          <a:bodyPr wrap="none">
            <a:spAutoFit/>
          </a:bodyPr>
          <a:lstStyle/>
          <a:p>
            <a:pPr algn="ctr"/>
            <a:r>
              <a:rPr lang="fr-FR" sz="1400">
                <a:solidFill>
                  <a:srgbClr val="211E1E"/>
                </a:solidFill>
                <a:latin typeface="Arial Narrow" panose="020B0604020202020204" pitchFamily="34" charset="0"/>
                <a:cs typeface="Arial Narrow" panose="020B0604020202020204" pitchFamily="34" charset="0"/>
              </a:rPr>
              <a:t>décomposeurs de bois : </a:t>
            </a:r>
            <a:r>
              <a:rPr lang="fr-FR" sz="1400">
                <a:solidFill>
                  <a:srgbClr val="FF0000"/>
                </a:solidFill>
                <a:latin typeface="Arial Narrow" panose="020B0604020202020204" pitchFamily="34" charset="0"/>
                <a:cs typeface="Arial Narrow" panose="020B0604020202020204" pitchFamily="34" charset="0"/>
              </a:rPr>
              <a:t>0,6</a:t>
            </a:r>
            <a:r>
              <a:rPr lang="fr-FR" sz="1400">
                <a:solidFill>
                  <a:srgbClr val="FF0000"/>
                </a:solidFill>
                <a:effectLst/>
                <a:latin typeface="Arial Narrow" panose="020B0604020202020204" pitchFamily="34" charset="0"/>
                <a:cs typeface="Arial Narrow" panose="020B0604020202020204" pitchFamily="34" charset="0"/>
              </a:rPr>
              <a:t> m /an</a:t>
            </a:r>
            <a:r>
              <a:rPr lang="fr-FR" sz="1400">
                <a:solidFill>
                  <a:srgbClr val="211E1E"/>
                </a:solidFill>
                <a:effectLst/>
                <a:latin typeface="Arial Narrow" panose="020B0604020202020204" pitchFamily="34" charset="0"/>
                <a:cs typeface="Arial Narrow" panose="020B0604020202020204" pitchFamily="34" charset="0"/>
              </a:rPr>
              <a:t> </a:t>
            </a:r>
            <a:endParaRPr lang="fr-FR" sz="1400">
              <a:latin typeface="Arial Narrow" panose="020B0604020202020204" pitchFamily="34" charset="0"/>
              <a:cs typeface="Arial Narrow" panose="020B0604020202020204" pitchFamily="34" charset="0"/>
            </a:endParaRPr>
          </a:p>
        </p:txBody>
      </p:sp>
      <p:sp>
        <p:nvSpPr>
          <p:cNvPr id="10" name="Rectangle à coins arrondis 9">
            <a:extLst>
              <a:ext uri="{FF2B5EF4-FFF2-40B4-BE49-F238E27FC236}">
                <a16:creationId xmlns:a16="http://schemas.microsoft.com/office/drawing/2014/main" xmlns="" id="{C946664B-385B-5547-870E-388DAC57E28B}"/>
              </a:ext>
            </a:extLst>
          </p:cNvPr>
          <p:cNvSpPr>
            <a:spLocks noChangeAspect="1"/>
          </p:cNvSpPr>
          <p:nvPr/>
        </p:nvSpPr>
        <p:spPr>
          <a:xfrm>
            <a:off x="1494973" y="854162"/>
            <a:ext cx="7235370" cy="91440"/>
          </a:xfrm>
          <a:prstGeom prst="roundRect">
            <a:avLst>
              <a:gd name="adj" fmla="val 50000"/>
            </a:avLst>
          </a:prstGeom>
          <a:gradFill>
            <a:gsLst>
              <a:gs pos="0">
                <a:srgbClr val="28728A"/>
              </a:gs>
              <a:gs pos="100000">
                <a:srgbClr val="BBCE25"/>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noFill/>
              </a:ln>
            </a:endParaRPr>
          </a:p>
        </p:txBody>
      </p:sp>
      <p:sp>
        <p:nvSpPr>
          <p:cNvPr id="14" name="Rectangle 15">
            <a:extLst>
              <a:ext uri="{FF2B5EF4-FFF2-40B4-BE49-F238E27FC236}">
                <a16:creationId xmlns:a16="http://schemas.microsoft.com/office/drawing/2014/main" xmlns="" id="{0555502C-2031-414B-8A8F-5C43E509DAB2}"/>
              </a:ext>
            </a:extLst>
          </p:cNvPr>
          <p:cNvSpPr>
            <a:spLocks noChangeArrowheads="1"/>
          </p:cNvSpPr>
          <p:nvPr/>
        </p:nvSpPr>
        <p:spPr bwMode="auto">
          <a:xfrm>
            <a:off x="1344050" y="211502"/>
            <a:ext cx="73943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000" dirty="0">
                <a:solidFill>
                  <a:srgbClr val="008000"/>
                </a:solidFill>
                <a:latin typeface="Arial Narrow" charset="0"/>
                <a:cs typeface="Arial Narrow" charset="0"/>
              </a:rPr>
              <a:t>Impact de l’élévation de la température atmosphérique sur la fructification des champignons</a:t>
            </a:r>
            <a:endParaRPr lang="fr-FR" sz="2000" i="1" dirty="0">
              <a:solidFill>
                <a:srgbClr val="008000"/>
              </a:solidFill>
              <a:cs typeface="Arial Narrow" charset="0"/>
            </a:endParaRPr>
          </a:p>
        </p:txBody>
      </p:sp>
      <p:sp>
        <p:nvSpPr>
          <p:cNvPr id="15" name="ZoneTexte 14">
            <a:extLst>
              <a:ext uri="{FF2B5EF4-FFF2-40B4-BE49-F238E27FC236}">
                <a16:creationId xmlns:a16="http://schemas.microsoft.com/office/drawing/2014/main" xmlns="" id="{CAA2E1B5-515A-9347-9CD1-1DD2273043A1}"/>
              </a:ext>
            </a:extLst>
          </p:cNvPr>
          <p:cNvSpPr txBox="1"/>
          <p:nvPr/>
        </p:nvSpPr>
        <p:spPr>
          <a:xfrm>
            <a:off x="323671" y="1885467"/>
            <a:ext cx="3691439" cy="3754874"/>
          </a:xfrm>
          <a:prstGeom prst="rect">
            <a:avLst/>
          </a:prstGeom>
          <a:noFill/>
        </p:spPr>
        <p:txBody>
          <a:bodyPr wrap="square" rtlCol="0">
            <a:spAutoFit/>
          </a:bodyPr>
          <a:lstStyle/>
          <a:p>
            <a:r>
              <a:rPr lang="fr-FR" sz="1600">
                <a:solidFill>
                  <a:srgbClr val="058000"/>
                </a:solidFill>
                <a:latin typeface="Arial Narrow" panose="020B0604020202020204" pitchFamily="34" charset="0"/>
                <a:cs typeface="Arial Narrow" panose="020B0604020202020204" pitchFamily="34" charset="0"/>
              </a:rPr>
              <a:t>L’augmentation de la T°C moyenne annuelle impacte déjà la distribution spatiale des plantes et de leur cortège microbien :</a:t>
            </a:r>
          </a:p>
          <a:p>
            <a:endParaRPr lang="fr-FR" sz="1600">
              <a:latin typeface="Arial Narrow" panose="020B0604020202020204" pitchFamily="34" charset="0"/>
              <a:cs typeface="Arial Narrow" panose="020B0604020202020204" pitchFamily="34" charset="0"/>
            </a:endParaRPr>
          </a:p>
          <a:p>
            <a:r>
              <a:rPr lang="fr-FR" sz="1600">
                <a:latin typeface="Arial Narrow" panose="020B0604020202020204" pitchFamily="34" charset="0"/>
                <a:cs typeface="Arial Narrow" panose="020B0604020202020204" pitchFamily="34" charset="0"/>
              </a:rPr>
              <a:t>Le Hêtre a migré en altitude. Ses conditions optimales de croissance étaient en 1905 à 121 mètres en aval.</a:t>
            </a:r>
          </a:p>
          <a:p>
            <a:endParaRPr lang="fr-FR" sz="1600">
              <a:latin typeface="Arial Narrow" panose="020B0604020202020204" pitchFamily="34" charset="0"/>
              <a:cs typeface="Arial Narrow" panose="020B0604020202020204" pitchFamily="34" charset="0"/>
            </a:endParaRPr>
          </a:p>
          <a:p>
            <a:r>
              <a:rPr lang="fr-FR" sz="1600">
                <a:latin typeface="Arial Narrow" panose="020B0604020202020204" pitchFamily="34" charset="0"/>
                <a:cs typeface="Arial Narrow" panose="020B0604020202020204" pitchFamily="34" charset="0"/>
              </a:rPr>
              <a:t>Les plantes alpines migrent. Quand la température augmente de 0,6°, les plantes remontent de 100 m.</a:t>
            </a:r>
          </a:p>
          <a:p>
            <a:endParaRPr lang="fr-FR" sz="1600">
              <a:latin typeface="Arial Narrow" panose="020B0604020202020204" pitchFamily="34" charset="0"/>
              <a:cs typeface="Arial Narrow" panose="020B0604020202020204" pitchFamily="34" charset="0"/>
            </a:endParaRPr>
          </a:p>
          <a:p>
            <a:r>
              <a:rPr lang="fr-FR" sz="1600">
                <a:latin typeface="Arial Narrow" panose="020B0604020202020204" pitchFamily="34" charset="0"/>
                <a:cs typeface="Arial Narrow" panose="020B0604020202020204" pitchFamily="34" charset="0"/>
              </a:rPr>
              <a:t>Dans les Alpes, les champignons montent également en altitude, de 0,6 à 2,2 mètres/an !</a:t>
            </a:r>
          </a:p>
          <a:p>
            <a:endParaRPr lang="fr-FR" sz="140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xmlns="" id="{E02C3027-93D0-3745-B3A0-52CBC3212E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2944" y="1461405"/>
            <a:ext cx="840657" cy="1260000"/>
          </a:xfrm>
          <a:prstGeom prst="rect">
            <a:avLst/>
          </a:prstGeom>
        </p:spPr>
      </p:pic>
      <p:pic>
        <p:nvPicPr>
          <p:cNvPr id="6" name="Image 5">
            <a:extLst>
              <a:ext uri="{FF2B5EF4-FFF2-40B4-BE49-F238E27FC236}">
                <a16:creationId xmlns:a16="http://schemas.microsoft.com/office/drawing/2014/main" xmlns="" id="{C72B4990-E780-004D-A499-B8631CC2B9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0772" y="3467731"/>
            <a:ext cx="945000" cy="1260000"/>
          </a:xfrm>
          <a:prstGeom prst="rect">
            <a:avLst/>
          </a:prstGeom>
        </p:spPr>
      </p:pic>
      <p:pic>
        <p:nvPicPr>
          <p:cNvPr id="8" name="Image 7">
            <a:extLst>
              <a:ext uri="{FF2B5EF4-FFF2-40B4-BE49-F238E27FC236}">
                <a16:creationId xmlns:a16="http://schemas.microsoft.com/office/drawing/2014/main" xmlns="" id="{0F04C29A-DF11-B845-ADB9-C11D6166C6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3272" y="5112837"/>
            <a:ext cx="1260000" cy="1260000"/>
          </a:xfrm>
          <a:prstGeom prst="rect">
            <a:avLst/>
          </a:prstGeom>
        </p:spPr>
      </p:pic>
    </p:spTree>
    <p:extLst>
      <p:ext uri="{BB962C8B-B14F-4D97-AF65-F5344CB8AC3E}">
        <p14:creationId xmlns:p14="http://schemas.microsoft.com/office/powerpoint/2010/main" val="539769575"/>
      </p:ext>
    </p:extLst>
  </p:cSld>
  <p:clrMapOvr>
    <a:masterClrMapping/>
  </p:clrMapOvr>
  <p:transition xmlns:p14="http://schemas.microsoft.com/office/powerpoint/2010/mai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1A71CD13-457B-EB4C-ABDD-564CE04BA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510888"/>
            <a:ext cx="9144000" cy="2467612"/>
          </a:xfrm>
          <a:prstGeom prst="rect">
            <a:avLst/>
          </a:prstGeom>
        </p:spPr>
      </p:pic>
      <p:sp>
        <p:nvSpPr>
          <p:cNvPr id="7" name="ZoneTexte 6">
            <a:extLst>
              <a:ext uri="{FF2B5EF4-FFF2-40B4-BE49-F238E27FC236}">
                <a16:creationId xmlns:a16="http://schemas.microsoft.com/office/drawing/2014/main" xmlns="" id="{72B9E360-54F7-B941-B09A-2AF40FD505A3}"/>
              </a:ext>
            </a:extLst>
          </p:cNvPr>
          <p:cNvSpPr txBox="1"/>
          <p:nvPr/>
        </p:nvSpPr>
        <p:spPr>
          <a:xfrm>
            <a:off x="619950" y="1405598"/>
            <a:ext cx="7939855" cy="923330"/>
          </a:xfrm>
          <a:prstGeom prst="rect">
            <a:avLst/>
          </a:prstGeom>
          <a:noFill/>
        </p:spPr>
        <p:txBody>
          <a:bodyPr wrap="square" rtlCol="0">
            <a:spAutoFit/>
          </a:bodyPr>
          <a:lstStyle/>
          <a:p>
            <a:pPr algn="ctr"/>
            <a:r>
              <a:rPr lang="fr-FR">
                <a:latin typeface="Arial Narrow" panose="020B0604020202020204" pitchFamily="34" charset="0"/>
                <a:cs typeface="Arial Narrow" panose="020B0604020202020204" pitchFamily="34" charset="0"/>
              </a:rPr>
              <a:t>Le réchauffement des massifs forestiers tempérés et boréaux entraînera la disparition de 26% des espèces de champignons ectomycorhiziens associés aux pins en Amérique du Nord en 50 ans ... Impacts majeurs sur les cycles biogéochimiques</a:t>
            </a:r>
          </a:p>
        </p:txBody>
      </p:sp>
      <p:sp>
        <p:nvSpPr>
          <p:cNvPr id="9" name="ZoneTexte 8">
            <a:extLst>
              <a:ext uri="{FF2B5EF4-FFF2-40B4-BE49-F238E27FC236}">
                <a16:creationId xmlns:a16="http://schemas.microsoft.com/office/drawing/2014/main" xmlns="" id="{A67536BB-3F03-444D-800D-C16BD377AF12}"/>
              </a:ext>
            </a:extLst>
          </p:cNvPr>
          <p:cNvSpPr txBox="1"/>
          <p:nvPr/>
        </p:nvSpPr>
        <p:spPr>
          <a:xfrm>
            <a:off x="966204" y="5112846"/>
            <a:ext cx="3025187" cy="461665"/>
          </a:xfrm>
          <a:prstGeom prst="rect">
            <a:avLst/>
          </a:prstGeom>
          <a:noFill/>
        </p:spPr>
        <p:txBody>
          <a:bodyPr wrap="none" rtlCol="0">
            <a:spAutoFit/>
          </a:bodyPr>
          <a:lstStyle/>
          <a:p>
            <a:pPr algn="ctr"/>
            <a:r>
              <a:rPr lang="fr-FR" sz="1200">
                <a:latin typeface="Arial Narrow" panose="020B0604020202020204" pitchFamily="34" charset="0"/>
                <a:cs typeface="Arial Narrow" panose="020B0604020202020204" pitchFamily="34" charset="0"/>
              </a:rPr>
              <a:t>Modèle climatique GIEC </a:t>
            </a:r>
          </a:p>
          <a:p>
            <a:pPr algn="ctr"/>
            <a:r>
              <a:rPr lang="fr-FR" sz="1200">
                <a:latin typeface="Arial Narrow" panose="020B0604020202020204" pitchFamily="34" charset="0"/>
                <a:cs typeface="Arial Narrow" panose="020B0604020202020204" pitchFamily="34" charset="0"/>
              </a:rPr>
              <a:t>hausse de température moyenne globale de 4,5°C</a:t>
            </a:r>
          </a:p>
        </p:txBody>
      </p:sp>
      <p:sp>
        <p:nvSpPr>
          <p:cNvPr id="10" name="ZoneTexte 9">
            <a:extLst>
              <a:ext uri="{FF2B5EF4-FFF2-40B4-BE49-F238E27FC236}">
                <a16:creationId xmlns:a16="http://schemas.microsoft.com/office/drawing/2014/main" xmlns="" id="{496951B3-2D1F-C844-9694-13FEE03E1BC4}"/>
              </a:ext>
            </a:extLst>
          </p:cNvPr>
          <p:cNvSpPr txBox="1"/>
          <p:nvPr/>
        </p:nvSpPr>
        <p:spPr>
          <a:xfrm>
            <a:off x="5142668" y="5112846"/>
            <a:ext cx="3025187" cy="461665"/>
          </a:xfrm>
          <a:prstGeom prst="rect">
            <a:avLst/>
          </a:prstGeom>
          <a:noFill/>
        </p:spPr>
        <p:txBody>
          <a:bodyPr wrap="none" rtlCol="0">
            <a:spAutoFit/>
          </a:bodyPr>
          <a:lstStyle/>
          <a:p>
            <a:pPr algn="ctr"/>
            <a:r>
              <a:rPr lang="fr-FR" sz="1200">
                <a:latin typeface="Arial Narrow" panose="020B0604020202020204" pitchFamily="34" charset="0"/>
                <a:cs typeface="Arial Narrow" panose="020B0604020202020204" pitchFamily="34" charset="0"/>
              </a:rPr>
              <a:t>Modèle climatique GIEC </a:t>
            </a:r>
          </a:p>
          <a:p>
            <a:pPr algn="ctr"/>
            <a:r>
              <a:rPr lang="fr-FR" sz="1200">
                <a:latin typeface="Arial Narrow" panose="020B0604020202020204" pitchFamily="34" charset="0"/>
                <a:cs typeface="Arial Narrow" panose="020B0604020202020204" pitchFamily="34" charset="0"/>
              </a:rPr>
              <a:t>hausse de température moyenne globale de 8,5°C</a:t>
            </a:r>
          </a:p>
        </p:txBody>
      </p:sp>
      <p:sp>
        <p:nvSpPr>
          <p:cNvPr id="11" name="Rectangle à coins arrondis 10">
            <a:extLst>
              <a:ext uri="{FF2B5EF4-FFF2-40B4-BE49-F238E27FC236}">
                <a16:creationId xmlns:a16="http://schemas.microsoft.com/office/drawing/2014/main" xmlns="" id="{78CB7792-1EF0-9445-A78F-EE2C0555FE79}"/>
              </a:ext>
            </a:extLst>
          </p:cNvPr>
          <p:cNvSpPr>
            <a:spLocks noChangeAspect="1"/>
          </p:cNvSpPr>
          <p:nvPr/>
        </p:nvSpPr>
        <p:spPr>
          <a:xfrm>
            <a:off x="1494973" y="854162"/>
            <a:ext cx="7235370" cy="91440"/>
          </a:xfrm>
          <a:prstGeom prst="roundRect">
            <a:avLst>
              <a:gd name="adj" fmla="val 50000"/>
            </a:avLst>
          </a:prstGeom>
          <a:gradFill>
            <a:gsLst>
              <a:gs pos="0">
                <a:srgbClr val="28728A"/>
              </a:gs>
              <a:gs pos="100000">
                <a:srgbClr val="BBCE25"/>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noFill/>
              </a:ln>
            </a:endParaRPr>
          </a:p>
        </p:txBody>
      </p:sp>
      <p:sp>
        <p:nvSpPr>
          <p:cNvPr id="12" name="Rectangle 15">
            <a:extLst>
              <a:ext uri="{FF2B5EF4-FFF2-40B4-BE49-F238E27FC236}">
                <a16:creationId xmlns:a16="http://schemas.microsoft.com/office/drawing/2014/main" xmlns="" id="{CB703DAD-00D7-B746-A96D-AB10A6A15B3A}"/>
              </a:ext>
            </a:extLst>
          </p:cNvPr>
          <p:cNvSpPr>
            <a:spLocks noChangeArrowheads="1"/>
          </p:cNvSpPr>
          <p:nvPr/>
        </p:nvSpPr>
        <p:spPr bwMode="auto">
          <a:xfrm>
            <a:off x="1349823" y="448120"/>
            <a:ext cx="75111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000" dirty="0">
                <a:solidFill>
                  <a:srgbClr val="008000"/>
                </a:solidFill>
                <a:latin typeface="Arial Narrow" charset="0"/>
                <a:cs typeface="Arial Narrow" charset="0"/>
              </a:rPr>
              <a:t>Impact de l’élévation de la T°C atmosphérique sur les champignons ECM</a:t>
            </a:r>
            <a:endParaRPr lang="fr-FR" sz="2000" i="1" dirty="0">
              <a:solidFill>
                <a:srgbClr val="008000"/>
              </a:solidFill>
              <a:cs typeface="Arial Narrow" charset="0"/>
            </a:endParaRPr>
          </a:p>
        </p:txBody>
      </p:sp>
      <p:sp>
        <p:nvSpPr>
          <p:cNvPr id="2" name="Rectangle 1">
            <a:extLst>
              <a:ext uri="{FF2B5EF4-FFF2-40B4-BE49-F238E27FC236}">
                <a16:creationId xmlns:a16="http://schemas.microsoft.com/office/drawing/2014/main" xmlns="" id="{368BD210-4CC7-6D41-8C4B-530BF4C78BDF}"/>
              </a:ext>
            </a:extLst>
          </p:cNvPr>
          <p:cNvSpPr/>
          <p:nvPr/>
        </p:nvSpPr>
        <p:spPr>
          <a:xfrm>
            <a:off x="1498598" y="6127803"/>
            <a:ext cx="6316133" cy="461665"/>
          </a:xfrm>
          <a:prstGeom prst="rect">
            <a:avLst/>
          </a:prstGeom>
        </p:spPr>
        <p:txBody>
          <a:bodyPr wrap="square">
            <a:spAutoFit/>
          </a:bodyPr>
          <a:lstStyle/>
          <a:p>
            <a:r>
              <a:rPr lang="fr-FR" sz="1200">
                <a:effectLst/>
                <a:latin typeface="Arial Narrow" panose="020B0604020202020204" pitchFamily="34" charset="0"/>
                <a:cs typeface="Arial Narrow" panose="020B0604020202020204" pitchFamily="34" charset="0"/>
              </a:rPr>
              <a:t>Steidinger</a:t>
            </a:r>
            <a:r>
              <a:rPr lang="fr-FR" sz="1200" i="1">
                <a:effectLst/>
                <a:latin typeface="Arial Narrow" panose="020B0604020202020204" pitchFamily="34" charset="0"/>
                <a:cs typeface="Arial Narrow" panose="020B0604020202020204" pitchFamily="34" charset="0"/>
              </a:rPr>
              <a:t> et al.</a:t>
            </a:r>
            <a:r>
              <a:rPr lang="fr-FR" sz="1200">
                <a:effectLst/>
                <a:latin typeface="Arial Narrow" panose="020B0604020202020204" pitchFamily="34" charset="0"/>
                <a:cs typeface="Arial Narrow" panose="020B0604020202020204" pitchFamily="34" charset="0"/>
              </a:rPr>
              <a:t> (2020) Ectomycorrhizal fungal diversity predicted to substantially decline due to climate changes in North American Pinaceae forests. </a:t>
            </a:r>
            <a:r>
              <a:rPr lang="en-US" altLang="fr-FR" sz="1200" i="1">
                <a:latin typeface="Arial Narrow" panose="020B0604020202020204" pitchFamily="34" charset="0"/>
                <a:cs typeface="Arial Narrow" panose="020B0604020202020204" pitchFamily="34" charset="0"/>
              </a:rPr>
              <a:t>Journal of Biogeography</a:t>
            </a:r>
            <a:r>
              <a:rPr lang="en-US" altLang="fr-FR" sz="1200">
                <a:latin typeface="Arial Narrow" panose="020B0604020202020204" pitchFamily="34" charset="0"/>
                <a:cs typeface="Arial Narrow" panose="020B0604020202020204" pitchFamily="34" charset="0"/>
              </a:rPr>
              <a:t> </a:t>
            </a:r>
            <a:r>
              <a:rPr lang="en-US" altLang="fr-FR" sz="1200" b="1">
                <a:latin typeface="Arial Narrow" panose="020B0604020202020204" pitchFamily="34" charset="0"/>
                <a:cs typeface="Arial Narrow" panose="020B0604020202020204" pitchFamily="34" charset="0"/>
              </a:rPr>
              <a:t>47</a:t>
            </a:r>
            <a:r>
              <a:rPr lang="en-US" altLang="fr-FR" sz="1200">
                <a:latin typeface="Arial Narrow" panose="020B0604020202020204" pitchFamily="34" charset="0"/>
                <a:cs typeface="Arial Narrow" panose="020B0604020202020204" pitchFamily="34" charset="0"/>
              </a:rPr>
              <a:t>, 772-782</a:t>
            </a:r>
          </a:p>
        </p:txBody>
      </p:sp>
    </p:spTree>
    <p:extLst>
      <p:ext uri="{BB962C8B-B14F-4D97-AF65-F5344CB8AC3E}">
        <p14:creationId xmlns:p14="http://schemas.microsoft.com/office/powerpoint/2010/main" val="3028208125"/>
      </p:ext>
    </p:extLst>
  </p:cSld>
  <p:clrMapOvr>
    <a:masterClrMapping/>
  </p:clrMapOvr>
  <p:transition xmlns:p14="http://schemas.microsoft.com/office/powerpoint/2010/mai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AFE95583-4D56-FA49-BA69-2FE87B747F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6598" y="0"/>
            <a:ext cx="5977401" cy="3810000"/>
          </a:xfrm>
          <a:prstGeom prst="rect">
            <a:avLst/>
          </a:prstGeom>
        </p:spPr>
      </p:pic>
      <p:pic>
        <p:nvPicPr>
          <p:cNvPr id="7" name="Image 6">
            <a:extLst>
              <a:ext uri="{FF2B5EF4-FFF2-40B4-BE49-F238E27FC236}">
                <a16:creationId xmlns:a16="http://schemas.microsoft.com/office/drawing/2014/main" xmlns="" id="{21FAF5CB-369E-6D44-B625-32F804790C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79714"/>
            <a:ext cx="3077936" cy="4103914"/>
          </a:xfrm>
          <a:prstGeom prst="rect">
            <a:avLst/>
          </a:prstGeom>
        </p:spPr>
      </p:pic>
      <p:sp>
        <p:nvSpPr>
          <p:cNvPr id="10" name="Rectangle 9">
            <a:extLst>
              <a:ext uri="{FF2B5EF4-FFF2-40B4-BE49-F238E27FC236}">
                <a16:creationId xmlns:a16="http://schemas.microsoft.com/office/drawing/2014/main" xmlns="" id="{1F866CE2-1841-6242-96F7-7C969CBF056C}"/>
              </a:ext>
            </a:extLst>
          </p:cNvPr>
          <p:cNvSpPr/>
          <p:nvPr/>
        </p:nvSpPr>
        <p:spPr>
          <a:xfrm>
            <a:off x="3167743" y="3563035"/>
            <a:ext cx="2503714" cy="246221"/>
          </a:xfrm>
          <a:prstGeom prst="rect">
            <a:avLst/>
          </a:prstGeom>
        </p:spPr>
        <p:txBody>
          <a:bodyPr wrap="square">
            <a:spAutoFit/>
          </a:bodyPr>
          <a:lstStyle/>
          <a:p>
            <a:r>
              <a:rPr lang="fr-FR" sz="1000">
                <a:solidFill>
                  <a:schemeClr val="bg1"/>
                </a:solidFill>
                <a:latin typeface="Lucida Handwriting" panose="03010101010101010101" pitchFamily="66" charset="77"/>
                <a:cs typeface="Apple Chancery" panose="03020702040506060504" pitchFamily="66" charset="-79"/>
              </a:rPr>
              <a:t>Yulong Xue Shan</a:t>
            </a:r>
          </a:p>
        </p:txBody>
      </p:sp>
      <p:sp>
        <p:nvSpPr>
          <p:cNvPr id="12" name="Rectangle 11">
            <a:extLst>
              <a:ext uri="{FF2B5EF4-FFF2-40B4-BE49-F238E27FC236}">
                <a16:creationId xmlns:a16="http://schemas.microsoft.com/office/drawing/2014/main" xmlns="" id="{FFED3FF3-1216-4A4A-93AE-8CFCCEE59D31}"/>
              </a:ext>
            </a:extLst>
          </p:cNvPr>
          <p:cNvSpPr/>
          <p:nvPr/>
        </p:nvSpPr>
        <p:spPr>
          <a:xfrm>
            <a:off x="0" y="4761859"/>
            <a:ext cx="2503714" cy="246221"/>
          </a:xfrm>
          <a:prstGeom prst="rect">
            <a:avLst/>
          </a:prstGeom>
        </p:spPr>
        <p:txBody>
          <a:bodyPr wrap="square">
            <a:spAutoFit/>
          </a:bodyPr>
          <a:lstStyle/>
          <a:p>
            <a:r>
              <a:rPr lang="fr-FR" sz="1000">
                <a:solidFill>
                  <a:schemeClr val="bg1"/>
                </a:solidFill>
                <a:latin typeface="Lucida Handwriting" panose="03010101010101010101" pitchFamily="66" charset="77"/>
                <a:cs typeface="Apple Chancery" panose="03020702040506060504" pitchFamily="66" charset="-79"/>
              </a:rPr>
              <a:t>Jiaozi Shan</a:t>
            </a:r>
          </a:p>
        </p:txBody>
      </p:sp>
      <p:pic>
        <p:nvPicPr>
          <p:cNvPr id="14" name="Image 13">
            <a:extLst>
              <a:ext uri="{FF2B5EF4-FFF2-40B4-BE49-F238E27FC236}">
                <a16:creationId xmlns:a16="http://schemas.microsoft.com/office/drawing/2014/main" xmlns="" id="{5B6A6775-ECE5-EC43-8D45-CF60A88188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6598" y="3888921"/>
            <a:ext cx="3929743" cy="2947307"/>
          </a:xfrm>
          <a:prstGeom prst="rect">
            <a:avLst/>
          </a:prstGeom>
        </p:spPr>
      </p:pic>
      <p:sp>
        <p:nvSpPr>
          <p:cNvPr id="15" name="Rectangle 14">
            <a:extLst>
              <a:ext uri="{FF2B5EF4-FFF2-40B4-BE49-F238E27FC236}">
                <a16:creationId xmlns:a16="http://schemas.microsoft.com/office/drawing/2014/main" xmlns="" id="{6305DCF6-DAE5-D942-99D1-9EF34289E379}"/>
              </a:ext>
            </a:extLst>
          </p:cNvPr>
          <p:cNvSpPr/>
          <p:nvPr/>
        </p:nvSpPr>
        <p:spPr>
          <a:xfrm>
            <a:off x="3189514" y="6611779"/>
            <a:ext cx="2503714" cy="246221"/>
          </a:xfrm>
          <a:prstGeom prst="rect">
            <a:avLst/>
          </a:prstGeom>
        </p:spPr>
        <p:txBody>
          <a:bodyPr wrap="square">
            <a:spAutoFit/>
          </a:bodyPr>
          <a:lstStyle/>
          <a:p>
            <a:r>
              <a:rPr lang="fr-FR" sz="1000">
                <a:solidFill>
                  <a:schemeClr val="bg1"/>
                </a:solidFill>
                <a:latin typeface="Lucida Handwriting" panose="03010101010101010101" pitchFamily="66" charset="77"/>
                <a:cs typeface="Apple Chancery" panose="03020702040506060504" pitchFamily="66" charset="-79"/>
              </a:rPr>
              <a:t>Ailao Shan</a:t>
            </a:r>
          </a:p>
        </p:txBody>
      </p:sp>
      <p:sp>
        <p:nvSpPr>
          <p:cNvPr id="16" name="Rectangle 15">
            <a:extLst>
              <a:ext uri="{FF2B5EF4-FFF2-40B4-BE49-F238E27FC236}">
                <a16:creationId xmlns:a16="http://schemas.microsoft.com/office/drawing/2014/main" xmlns="" id="{4DDF2BBD-4D66-984C-AB63-570B2D1A6F3D}"/>
              </a:ext>
            </a:extLst>
          </p:cNvPr>
          <p:cNvSpPr/>
          <p:nvPr/>
        </p:nvSpPr>
        <p:spPr>
          <a:xfrm>
            <a:off x="107504" y="260648"/>
            <a:ext cx="2503714" cy="246221"/>
          </a:xfrm>
          <a:prstGeom prst="rect">
            <a:avLst/>
          </a:prstGeom>
        </p:spPr>
        <p:txBody>
          <a:bodyPr wrap="square">
            <a:spAutoFit/>
          </a:bodyPr>
          <a:lstStyle/>
          <a:p>
            <a:r>
              <a:rPr lang="fr-FR" sz="1000">
                <a:solidFill>
                  <a:schemeClr val="bg1"/>
                </a:solidFill>
                <a:latin typeface="Lucida Handwriting" panose="03010101010101010101" pitchFamily="66" charset="77"/>
                <a:cs typeface="Apple Chancery" panose="03020702040506060504" pitchFamily="66" charset="-79"/>
              </a:rPr>
              <a:t>Yunnan Province</a:t>
            </a:r>
          </a:p>
        </p:txBody>
      </p:sp>
    </p:spTree>
    <p:extLst>
      <p:ext uri="{BB962C8B-B14F-4D97-AF65-F5344CB8AC3E}">
        <p14:creationId xmlns:p14="http://schemas.microsoft.com/office/powerpoint/2010/main" val="2760666570"/>
      </p:ext>
    </p:extLst>
  </p:cSld>
  <p:clrMapOvr>
    <a:masterClrMapping/>
  </p:clrMapOvr>
  <p:transition xmlns:p14="http://schemas.microsoft.com/office/powerpoint/2010/mai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C2F5E94C-3118-CD4F-8B3B-6B109D1B8D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1154" y="1741714"/>
            <a:ext cx="6961691" cy="4285343"/>
          </a:xfrm>
          <a:prstGeom prst="rect">
            <a:avLst/>
          </a:prstGeom>
        </p:spPr>
      </p:pic>
      <p:sp>
        <p:nvSpPr>
          <p:cNvPr id="6" name="ZoneTexte 5">
            <a:extLst>
              <a:ext uri="{FF2B5EF4-FFF2-40B4-BE49-F238E27FC236}">
                <a16:creationId xmlns:a16="http://schemas.microsoft.com/office/drawing/2014/main" xmlns="" id="{58E65474-12E8-924F-B024-5D5B9A81740A}"/>
              </a:ext>
            </a:extLst>
          </p:cNvPr>
          <p:cNvSpPr txBox="1"/>
          <p:nvPr/>
        </p:nvSpPr>
        <p:spPr>
          <a:xfrm>
            <a:off x="3792459" y="1339584"/>
            <a:ext cx="1733167" cy="369332"/>
          </a:xfrm>
          <a:prstGeom prst="rect">
            <a:avLst/>
          </a:prstGeom>
          <a:noFill/>
        </p:spPr>
        <p:txBody>
          <a:bodyPr wrap="none" rtlCol="0">
            <a:spAutoFit/>
          </a:bodyPr>
          <a:lstStyle/>
          <a:p>
            <a:r>
              <a:rPr lang="fr-FR" b="1">
                <a:solidFill>
                  <a:srgbClr val="008F00"/>
                </a:solidFill>
                <a:latin typeface="Arial Narrow" panose="020B0604020202020204" pitchFamily="34" charset="0"/>
                <a:cs typeface="Arial Narrow" panose="020B0604020202020204" pitchFamily="34" charset="0"/>
              </a:rPr>
              <a:t>Yunnan Province</a:t>
            </a:r>
          </a:p>
        </p:txBody>
      </p:sp>
      <p:pic>
        <p:nvPicPr>
          <p:cNvPr id="8" name="Image 7">
            <a:extLst>
              <a:ext uri="{FF2B5EF4-FFF2-40B4-BE49-F238E27FC236}">
                <a16:creationId xmlns:a16="http://schemas.microsoft.com/office/drawing/2014/main" xmlns="" id="{B410DBCD-1A52-7741-8703-E5FC9EA525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9356" y="8889"/>
            <a:ext cx="721291" cy="753111"/>
          </a:xfrm>
          <a:prstGeom prst="rect">
            <a:avLst/>
          </a:prstGeom>
        </p:spPr>
      </p:pic>
      <p:pic>
        <p:nvPicPr>
          <p:cNvPr id="9" name="Image 8">
            <a:extLst>
              <a:ext uri="{FF2B5EF4-FFF2-40B4-BE49-F238E27FC236}">
                <a16:creationId xmlns:a16="http://schemas.microsoft.com/office/drawing/2014/main" xmlns="" id="{628DB1D4-E6AD-5143-812D-FABF272E95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824" y="140722"/>
            <a:ext cx="865346" cy="228505"/>
          </a:xfrm>
          <a:prstGeom prst="rect">
            <a:avLst/>
          </a:prstGeom>
        </p:spPr>
      </p:pic>
      <p:pic>
        <p:nvPicPr>
          <p:cNvPr id="11" name="Image 10">
            <a:extLst>
              <a:ext uri="{FF2B5EF4-FFF2-40B4-BE49-F238E27FC236}">
                <a16:creationId xmlns:a16="http://schemas.microsoft.com/office/drawing/2014/main" xmlns="" id="{7328463B-738E-6E42-82FD-2E1B6FE5B0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3368" y="0"/>
            <a:ext cx="720000" cy="720000"/>
          </a:xfrm>
          <a:prstGeom prst="rect">
            <a:avLst/>
          </a:prstGeom>
        </p:spPr>
      </p:pic>
      <p:pic>
        <p:nvPicPr>
          <p:cNvPr id="7" name="Image 1" descr="logoarbre_mini.jpg">
            <a:extLst>
              <a:ext uri="{FF2B5EF4-FFF2-40B4-BE49-F238E27FC236}">
                <a16:creationId xmlns:a16="http://schemas.microsoft.com/office/drawing/2014/main" xmlns="" id="{4BA8ED9B-8186-304B-B719-7E07E98A170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904" y="353721"/>
            <a:ext cx="500349" cy="7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descr="logo-du-programme-investissements-d-avenir_medium1.jpg">
            <a:extLst>
              <a:ext uri="{FF2B5EF4-FFF2-40B4-BE49-F238E27FC236}">
                <a16:creationId xmlns:a16="http://schemas.microsoft.com/office/drawing/2014/main" xmlns="" id="{2385E0A9-4D0C-944A-BC7B-CFB85C8499CC}"/>
              </a:ext>
            </a:extLst>
          </p:cNvPr>
          <p:cNvPicPr>
            <a:picLocks noChangeAspect="1"/>
          </p:cNvPicPr>
          <p:nvPr/>
        </p:nvPicPr>
        <p:blipFill>
          <a:blip r:embed="rId7" cstate="email">
            <a:alphaModFix amt="21000"/>
            <a:extLst>
              <a:ext uri="{28A0092B-C50C-407E-A947-70E740481C1C}">
                <a14:useLocalDpi xmlns:a14="http://schemas.microsoft.com/office/drawing/2010/main"/>
              </a:ext>
            </a:extLst>
          </a:blip>
          <a:stretch>
            <a:fillRect/>
          </a:stretch>
        </p:blipFill>
        <p:spPr>
          <a:xfrm>
            <a:off x="84109" y="0"/>
            <a:ext cx="910453" cy="922597"/>
          </a:xfrm>
          <a:prstGeom prst="rect">
            <a:avLst/>
          </a:prstGeom>
        </p:spPr>
      </p:pic>
    </p:spTree>
    <p:extLst>
      <p:ext uri="{BB962C8B-B14F-4D97-AF65-F5344CB8AC3E}">
        <p14:creationId xmlns:p14="http://schemas.microsoft.com/office/powerpoint/2010/main" val="1959892093"/>
      </p:ext>
    </p:extLst>
  </p:cSld>
  <p:clrMapOvr>
    <a:masterClrMapping/>
  </p:clrMapOvr>
  <p:transition xmlns:p14="http://schemas.microsoft.com/office/powerpoint/2010/mai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DD3B02A6-7D3A-EA4F-ABBA-AC4B424BA946}"/>
              </a:ext>
            </a:extLst>
          </p:cNvPr>
          <p:cNvSpPr/>
          <p:nvPr/>
        </p:nvSpPr>
        <p:spPr>
          <a:xfrm>
            <a:off x="163616" y="148028"/>
            <a:ext cx="8827984" cy="6544413"/>
          </a:xfrm>
          <a:prstGeom prst="rect">
            <a:avLst/>
          </a:prstGeom>
          <a:noFill/>
          <a:ln w="762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 name="Titre 10">
            <a:extLst>
              <a:ext uri="{FF2B5EF4-FFF2-40B4-BE49-F238E27FC236}">
                <a16:creationId xmlns:a16="http://schemas.microsoft.com/office/drawing/2014/main" xmlns="" id="{03CB98CC-9348-D348-A71A-08D86704D74D}"/>
              </a:ext>
            </a:extLst>
          </p:cNvPr>
          <p:cNvSpPr txBox="1">
            <a:spLocks/>
          </p:cNvSpPr>
          <p:nvPr/>
        </p:nvSpPr>
        <p:spPr>
          <a:xfrm>
            <a:off x="803195" y="0"/>
            <a:ext cx="14366140" cy="119198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600" dirty="0"/>
          </a:p>
        </p:txBody>
      </p:sp>
      <p:pic>
        <p:nvPicPr>
          <p:cNvPr id="5" name="Image 4">
            <a:extLst>
              <a:ext uri="{FF2B5EF4-FFF2-40B4-BE49-F238E27FC236}">
                <a16:creationId xmlns:a16="http://schemas.microsoft.com/office/drawing/2014/main" xmlns="" id="{758F0C7A-93E1-D044-8704-108E19C73E37}"/>
              </a:ext>
            </a:extLst>
          </p:cNvPr>
          <p:cNvPicPr/>
          <p:nvPr/>
        </p:nvPicPr>
        <p:blipFill>
          <a:blip r:embed="rId2" cstate="email">
            <a:extLst>
              <a:ext uri="{28A0092B-C50C-407E-A947-70E740481C1C}">
                <a14:useLocalDpi xmlns:a14="http://schemas.microsoft.com/office/drawing/2010/main"/>
              </a:ext>
            </a:extLst>
          </a:blip>
          <a:stretch>
            <a:fillRect/>
          </a:stretch>
        </p:blipFill>
        <p:spPr>
          <a:xfrm>
            <a:off x="1034137" y="1314087"/>
            <a:ext cx="7034575" cy="5530592"/>
          </a:xfrm>
          <a:prstGeom prst="rect">
            <a:avLst/>
          </a:prstGeom>
        </p:spPr>
      </p:pic>
      <p:sp>
        <p:nvSpPr>
          <p:cNvPr id="6" name="Rectangle 5">
            <a:extLst>
              <a:ext uri="{FF2B5EF4-FFF2-40B4-BE49-F238E27FC236}">
                <a16:creationId xmlns:a16="http://schemas.microsoft.com/office/drawing/2014/main" xmlns="" id="{4B48EF28-A827-2244-8B04-EE9DF215BE0E}"/>
              </a:ext>
            </a:extLst>
          </p:cNvPr>
          <p:cNvSpPr/>
          <p:nvPr/>
        </p:nvSpPr>
        <p:spPr>
          <a:xfrm>
            <a:off x="957945" y="550709"/>
            <a:ext cx="7211786" cy="461665"/>
          </a:xfrm>
          <a:prstGeom prst="rect">
            <a:avLst/>
          </a:prstGeom>
        </p:spPr>
        <p:txBody>
          <a:bodyPr wrap="square">
            <a:spAutoFit/>
          </a:bodyPr>
          <a:lstStyle/>
          <a:p>
            <a:pPr algn="ctr"/>
            <a:r>
              <a:rPr lang="fr-FR" sz="2400">
                <a:solidFill>
                  <a:srgbClr val="008F00"/>
                </a:solidFill>
                <a:latin typeface="Arial Narrow" panose="020B0604020202020204" pitchFamily="34" charset="0"/>
                <a:cs typeface="Arial Narrow" panose="020B0604020202020204" pitchFamily="34" charset="0"/>
              </a:rPr>
              <a:t>C</a:t>
            </a:r>
            <a:r>
              <a:rPr lang="fr-FR" sz="2400" u="none" strike="noStrike">
                <a:solidFill>
                  <a:srgbClr val="008F00"/>
                </a:solidFill>
                <a:effectLst/>
                <a:latin typeface="Arial Narrow" panose="020B0604020202020204" pitchFamily="34" charset="0"/>
                <a:cs typeface="Arial Narrow" panose="020B0604020202020204" pitchFamily="34" charset="0"/>
              </a:rPr>
              <a:t>omparaison de la diversité des espèces entre types de forêts</a:t>
            </a:r>
            <a:endParaRPr lang="fr-FR" sz="2400">
              <a:solidFill>
                <a:srgbClr val="008F00"/>
              </a:solidFill>
              <a:latin typeface="Arial Narrow" panose="020B0604020202020204" pitchFamily="34" charset="0"/>
              <a:cs typeface="Arial Narrow" panose="020B0604020202020204" pitchFamily="34" charset="0"/>
            </a:endParaRPr>
          </a:p>
        </p:txBody>
      </p:sp>
      <p:sp>
        <p:nvSpPr>
          <p:cNvPr id="7" name="Rectangle 6">
            <a:extLst>
              <a:ext uri="{FF2B5EF4-FFF2-40B4-BE49-F238E27FC236}">
                <a16:creationId xmlns:a16="http://schemas.microsoft.com/office/drawing/2014/main" xmlns="" id="{AC99FA18-D025-5E43-8B19-823EAEE28462}"/>
              </a:ext>
            </a:extLst>
          </p:cNvPr>
          <p:cNvSpPr/>
          <p:nvPr/>
        </p:nvSpPr>
        <p:spPr>
          <a:xfrm>
            <a:off x="2517591" y="1219597"/>
            <a:ext cx="4108817" cy="369332"/>
          </a:xfrm>
          <a:prstGeom prst="rect">
            <a:avLst/>
          </a:prstGeom>
          <a:solidFill>
            <a:schemeClr val="bg1"/>
          </a:solidFill>
        </p:spPr>
        <p:txBody>
          <a:bodyPr wrap="none">
            <a:spAutoFit/>
          </a:bodyPr>
          <a:lstStyle/>
          <a:p>
            <a:pPr algn="ctr"/>
            <a:r>
              <a:rPr lang="fr-FR">
                <a:solidFill>
                  <a:srgbClr val="4D5156"/>
                </a:solidFill>
                <a:latin typeface="arial" panose="020B0604020202020204" pitchFamily="34" charset="0"/>
              </a:rPr>
              <a:t>D</a:t>
            </a:r>
            <a:r>
              <a:rPr lang="fr-FR" b="0" i="0" u="none" strike="noStrike">
                <a:solidFill>
                  <a:srgbClr val="4D5156"/>
                </a:solidFill>
                <a:effectLst/>
                <a:latin typeface="arial" panose="020B0604020202020204" pitchFamily="34" charset="0"/>
              </a:rPr>
              <a:t>iversité bêta des champignons du sol</a:t>
            </a:r>
            <a:endParaRPr lang="fr-FR"/>
          </a:p>
        </p:txBody>
      </p:sp>
      <p:sp>
        <p:nvSpPr>
          <p:cNvPr id="8" name="Rectangle 7">
            <a:extLst>
              <a:ext uri="{FF2B5EF4-FFF2-40B4-BE49-F238E27FC236}">
                <a16:creationId xmlns:a16="http://schemas.microsoft.com/office/drawing/2014/main" xmlns="" id="{2F58B083-7FAF-3D43-8FC0-5FF5ED015D55}"/>
              </a:ext>
            </a:extLst>
          </p:cNvPr>
          <p:cNvSpPr/>
          <p:nvPr/>
        </p:nvSpPr>
        <p:spPr>
          <a:xfrm>
            <a:off x="1723201" y="1905390"/>
            <a:ext cx="864339" cy="369332"/>
          </a:xfrm>
          <a:prstGeom prst="rect">
            <a:avLst/>
          </a:prstGeom>
          <a:solidFill>
            <a:schemeClr val="bg1"/>
          </a:solidFill>
        </p:spPr>
        <p:txBody>
          <a:bodyPr wrap="none">
            <a:spAutoFit/>
          </a:bodyPr>
          <a:lstStyle/>
          <a:p>
            <a:pPr algn="ctr"/>
            <a:r>
              <a:rPr lang="fr-FR">
                <a:solidFill>
                  <a:srgbClr val="4D5156"/>
                </a:solidFill>
                <a:latin typeface="arial" panose="020B0604020202020204" pitchFamily="34" charset="0"/>
              </a:rPr>
              <a:t>NMDS</a:t>
            </a:r>
            <a:endParaRPr lang="fr-FR"/>
          </a:p>
        </p:txBody>
      </p:sp>
      <p:sp>
        <p:nvSpPr>
          <p:cNvPr id="9" name="ZoneTexte 8">
            <a:extLst>
              <a:ext uri="{FF2B5EF4-FFF2-40B4-BE49-F238E27FC236}">
                <a16:creationId xmlns:a16="http://schemas.microsoft.com/office/drawing/2014/main" xmlns="" id="{61592932-2202-0243-A144-E72AE8DD2F5F}"/>
              </a:ext>
            </a:extLst>
          </p:cNvPr>
          <p:cNvSpPr txBox="1"/>
          <p:nvPr/>
        </p:nvSpPr>
        <p:spPr>
          <a:xfrm>
            <a:off x="5159829" y="2275115"/>
            <a:ext cx="1071127" cy="369332"/>
          </a:xfrm>
          <a:prstGeom prst="rect">
            <a:avLst/>
          </a:prstGeom>
          <a:noFill/>
        </p:spPr>
        <p:txBody>
          <a:bodyPr wrap="none" rtlCol="0">
            <a:spAutoFit/>
          </a:bodyPr>
          <a:lstStyle/>
          <a:p>
            <a:r>
              <a:rPr lang="fr-FR">
                <a:latin typeface="Arial Narrow" panose="020B0604020202020204" pitchFamily="34" charset="0"/>
                <a:cs typeface="Arial Narrow" panose="020B0604020202020204" pitchFamily="34" charset="0"/>
              </a:rPr>
              <a:t>Lithocarpe</a:t>
            </a:r>
          </a:p>
        </p:txBody>
      </p:sp>
      <p:sp>
        <p:nvSpPr>
          <p:cNvPr id="10" name="ZoneTexte 9">
            <a:extLst>
              <a:ext uri="{FF2B5EF4-FFF2-40B4-BE49-F238E27FC236}">
                <a16:creationId xmlns:a16="http://schemas.microsoft.com/office/drawing/2014/main" xmlns="" id="{223A17C0-7D98-6C4A-AAE2-3F121D4D93FC}"/>
              </a:ext>
            </a:extLst>
          </p:cNvPr>
          <p:cNvSpPr txBox="1"/>
          <p:nvPr/>
        </p:nvSpPr>
        <p:spPr>
          <a:xfrm>
            <a:off x="2724944" y="5318788"/>
            <a:ext cx="458780" cy="369332"/>
          </a:xfrm>
          <a:prstGeom prst="rect">
            <a:avLst/>
          </a:prstGeom>
          <a:noFill/>
        </p:spPr>
        <p:txBody>
          <a:bodyPr wrap="none" rtlCol="0">
            <a:spAutoFit/>
          </a:bodyPr>
          <a:lstStyle/>
          <a:p>
            <a:r>
              <a:rPr lang="fr-FR">
                <a:latin typeface="Arial Narrow" panose="020B0604020202020204" pitchFamily="34" charset="0"/>
                <a:cs typeface="Arial Narrow" panose="020B0604020202020204" pitchFamily="34" charset="0"/>
              </a:rPr>
              <a:t>Pin</a:t>
            </a:r>
          </a:p>
        </p:txBody>
      </p:sp>
      <p:sp>
        <p:nvSpPr>
          <p:cNvPr id="11" name="ZoneTexte 10">
            <a:extLst>
              <a:ext uri="{FF2B5EF4-FFF2-40B4-BE49-F238E27FC236}">
                <a16:creationId xmlns:a16="http://schemas.microsoft.com/office/drawing/2014/main" xmlns="" id="{9BFFE4BC-545E-B34B-A31C-CFE9CEF6B502}"/>
              </a:ext>
            </a:extLst>
          </p:cNvPr>
          <p:cNvSpPr txBox="1"/>
          <p:nvPr/>
        </p:nvSpPr>
        <p:spPr>
          <a:xfrm>
            <a:off x="5508104" y="3789040"/>
            <a:ext cx="744114" cy="369332"/>
          </a:xfrm>
          <a:prstGeom prst="rect">
            <a:avLst/>
          </a:prstGeom>
          <a:noFill/>
        </p:spPr>
        <p:txBody>
          <a:bodyPr wrap="none" rtlCol="0">
            <a:spAutoFit/>
          </a:bodyPr>
          <a:lstStyle/>
          <a:p>
            <a:r>
              <a:rPr lang="fr-FR">
                <a:latin typeface="Arial Narrow" panose="020B0604020202020204" pitchFamily="34" charset="0"/>
                <a:cs typeface="Arial Narrow" panose="020B0604020202020204" pitchFamily="34" charset="0"/>
              </a:rPr>
              <a:t>Chêne</a:t>
            </a:r>
          </a:p>
        </p:txBody>
      </p:sp>
      <p:sp>
        <p:nvSpPr>
          <p:cNvPr id="12" name="ZoneTexte 11">
            <a:extLst>
              <a:ext uri="{FF2B5EF4-FFF2-40B4-BE49-F238E27FC236}">
                <a16:creationId xmlns:a16="http://schemas.microsoft.com/office/drawing/2014/main" xmlns="" id="{5A89C215-B731-1649-8639-E8B30FE1845B}"/>
              </a:ext>
            </a:extLst>
          </p:cNvPr>
          <p:cNvSpPr txBox="1"/>
          <p:nvPr/>
        </p:nvSpPr>
        <p:spPr>
          <a:xfrm>
            <a:off x="4924535" y="5722371"/>
            <a:ext cx="670376" cy="369332"/>
          </a:xfrm>
          <a:prstGeom prst="rect">
            <a:avLst/>
          </a:prstGeom>
          <a:noFill/>
        </p:spPr>
        <p:txBody>
          <a:bodyPr wrap="none" rtlCol="0">
            <a:spAutoFit/>
          </a:bodyPr>
          <a:lstStyle/>
          <a:p>
            <a:r>
              <a:rPr lang="fr-FR">
                <a:latin typeface="Arial Narrow" panose="020B0604020202020204" pitchFamily="34" charset="0"/>
                <a:cs typeface="Arial Narrow" panose="020B0604020202020204" pitchFamily="34" charset="0"/>
              </a:rPr>
              <a:t>Sapin</a:t>
            </a:r>
          </a:p>
        </p:txBody>
      </p:sp>
      <p:sp>
        <p:nvSpPr>
          <p:cNvPr id="13" name="ZoneTexte 12">
            <a:extLst>
              <a:ext uri="{FF2B5EF4-FFF2-40B4-BE49-F238E27FC236}">
                <a16:creationId xmlns:a16="http://schemas.microsoft.com/office/drawing/2014/main" xmlns="" id="{93F0C135-850D-8C4D-8F7E-1693819464BC}"/>
              </a:ext>
            </a:extLst>
          </p:cNvPr>
          <p:cNvSpPr txBox="1"/>
          <p:nvPr/>
        </p:nvSpPr>
        <p:spPr>
          <a:xfrm>
            <a:off x="5997082" y="5180654"/>
            <a:ext cx="764953" cy="369332"/>
          </a:xfrm>
          <a:prstGeom prst="rect">
            <a:avLst/>
          </a:prstGeom>
          <a:noFill/>
        </p:spPr>
        <p:txBody>
          <a:bodyPr wrap="none" rtlCol="0">
            <a:spAutoFit/>
          </a:bodyPr>
          <a:lstStyle/>
          <a:p>
            <a:r>
              <a:rPr lang="fr-FR">
                <a:latin typeface="Arial Narrow" panose="020B0604020202020204" pitchFamily="34" charset="0"/>
                <a:cs typeface="Arial Narrow" panose="020B0604020202020204" pitchFamily="34" charset="0"/>
              </a:rPr>
              <a:t>Epicéa</a:t>
            </a:r>
          </a:p>
        </p:txBody>
      </p:sp>
      <p:sp>
        <p:nvSpPr>
          <p:cNvPr id="14" name="Rectangle 13">
            <a:extLst>
              <a:ext uri="{FF2B5EF4-FFF2-40B4-BE49-F238E27FC236}">
                <a16:creationId xmlns:a16="http://schemas.microsoft.com/office/drawing/2014/main" xmlns="" id="{0699DFA9-98E8-9547-9293-E4F262E6F3DE}"/>
              </a:ext>
            </a:extLst>
          </p:cNvPr>
          <p:cNvSpPr/>
          <p:nvPr/>
        </p:nvSpPr>
        <p:spPr>
          <a:xfrm>
            <a:off x="6988629" y="1143000"/>
            <a:ext cx="1436914" cy="4136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xmlns="" id="{5EC34644-AF98-0240-847F-A14E6E9764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2709" y="0"/>
            <a:ext cx="721291" cy="753111"/>
          </a:xfrm>
          <a:prstGeom prst="rect">
            <a:avLst/>
          </a:prstGeom>
        </p:spPr>
      </p:pic>
      <p:pic>
        <p:nvPicPr>
          <p:cNvPr id="16" name="Image 15">
            <a:extLst>
              <a:ext uri="{FF2B5EF4-FFF2-40B4-BE49-F238E27FC236}">
                <a16:creationId xmlns:a16="http://schemas.microsoft.com/office/drawing/2014/main" xmlns="" id="{E579BC3B-1FAE-C944-8442-BAD530D734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710" y="282236"/>
            <a:ext cx="865346" cy="228505"/>
          </a:xfrm>
          <a:prstGeom prst="rect">
            <a:avLst/>
          </a:prstGeom>
        </p:spPr>
      </p:pic>
      <p:pic>
        <p:nvPicPr>
          <p:cNvPr id="17" name="Image 16">
            <a:extLst>
              <a:ext uri="{FF2B5EF4-FFF2-40B4-BE49-F238E27FC236}">
                <a16:creationId xmlns:a16="http://schemas.microsoft.com/office/drawing/2014/main" xmlns="" id="{C6F16F4B-20A3-9241-9B3E-E8648C4158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4000" y="729342"/>
            <a:ext cx="720000" cy="720000"/>
          </a:xfrm>
          <a:prstGeom prst="rect">
            <a:avLst/>
          </a:prstGeom>
        </p:spPr>
      </p:pic>
      <p:pic>
        <p:nvPicPr>
          <p:cNvPr id="18" name="Image 1" descr="logoarbre_mini.jpg">
            <a:extLst>
              <a:ext uri="{FF2B5EF4-FFF2-40B4-BE49-F238E27FC236}">
                <a16:creationId xmlns:a16="http://schemas.microsoft.com/office/drawing/2014/main" xmlns="" id="{8829905A-4C50-C744-8EA0-75243E56028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2847" y="527897"/>
            <a:ext cx="500349" cy="7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18" descr="logo-du-programme-investissements-d-avenir_medium1.jpg">
            <a:extLst>
              <a:ext uri="{FF2B5EF4-FFF2-40B4-BE49-F238E27FC236}">
                <a16:creationId xmlns:a16="http://schemas.microsoft.com/office/drawing/2014/main" xmlns="" id="{0621AB6C-473E-1540-89F4-ACE81FBAAE3B}"/>
              </a:ext>
            </a:extLst>
          </p:cNvPr>
          <p:cNvPicPr>
            <a:picLocks noChangeAspect="1"/>
          </p:cNvPicPr>
          <p:nvPr/>
        </p:nvPicPr>
        <p:blipFill>
          <a:blip r:embed="rId7" cstate="email">
            <a:alphaModFix amt="21000"/>
            <a:extLst>
              <a:ext uri="{28A0092B-C50C-407E-A947-70E740481C1C}">
                <a14:useLocalDpi xmlns:a14="http://schemas.microsoft.com/office/drawing/2010/main"/>
              </a:ext>
            </a:extLst>
          </a:blip>
          <a:stretch>
            <a:fillRect/>
          </a:stretch>
        </p:blipFill>
        <p:spPr>
          <a:xfrm>
            <a:off x="0" y="0"/>
            <a:ext cx="910453" cy="922597"/>
          </a:xfrm>
          <a:prstGeom prst="rect">
            <a:avLst/>
          </a:prstGeom>
        </p:spPr>
      </p:pic>
      <p:pic>
        <p:nvPicPr>
          <p:cNvPr id="21" name="Image 20">
            <a:extLst>
              <a:ext uri="{FF2B5EF4-FFF2-40B4-BE49-F238E27FC236}">
                <a16:creationId xmlns:a16="http://schemas.microsoft.com/office/drawing/2014/main" xmlns="" id="{CD1ABDFF-4240-6F48-8ECC-F2375B22ED6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2291" y="5466033"/>
            <a:ext cx="1507909" cy="1312591"/>
          </a:xfrm>
          <a:prstGeom prst="rect">
            <a:avLst/>
          </a:prstGeom>
        </p:spPr>
      </p:pic>
    </p:spTree>
    <p:extLst>
      <p:ext uri="{BB962C8B-B14F-4D97-AF65-F5344CB8AC3E}">
        <p14:creationId xmlns:p14="http://schemas.microsoft.com/office/powerpoint/2010/main" val="3456916356"/>
      </p:ext>
    </p:extLst>
  </p:cSld>
  <p:clrMapOvr>
    <a:masterClrMapping/>
  </p:clrMapOvr>
  <p:transition xmlns:p14="http://schemas.microsoft.com/office/powerpoint/2010/mai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xmlns="" id="{C2A00909-4D5A-F34D-A4C7-A8BCE3CD2F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4256" y="608414"/>
            <a:ext cx="8013586" cy="6181380"/>
          </a:xfrm>
          <a:prstGeom prst="rect">
            <a:avLst/>
          </a:prstGeom>
        </p:spPr>
      </p:pic>
      <p:sp>
        <p:nvSpPr>
          <p:cNvPr id="12" name="Rectangle 11">
            <a:extLst>
              <a:ext uri="{FF2B5EF4-FFF2-40B4-BE49-F238E27FC236}">
                <a16:creationId xmlns:a16="http://schemas.microsoft.com/office/drawing/2014/main" xmlns="" id="{F6A30496-C512-064A-B792-14A42626058B}"/>
              </a:ext>
            </a:extLst>
          </p:cNvPr>
          <p:cNvSpPr/>
          <p:nvPr/>
        </p:nvSpPr>
        <p:spPr>
          <a:xfrm>
            <a:off x="908970" y="1127530"/>
            <a:ext cx="2654300" cy="5662263"/>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xmlns="" id="{F51DBDE5-0413-2947-9851-4E647048DB03}"/>
              </a:ext>
            </a:extLst>
          </p:cNvPr>
          <p:cNvSpPr/>
          <p:nvPr/>
        </p:nvSpPr>
        <p:spPr>
          <a:xfrm>
            <a:off x="3626770" y="1141280"/>
            <a:ext cx="4025900" cy="5661213"/>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xmlns="" id="{0E3F5CE0-D65E-7847-9B6A-BC79C0E4BB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7043" y="4739202"/>
            <a:ext cx="2197036" cy="1922406"/>
          </a:xfrm>
          <a:prstGeom prst="rect">
            <a:avLst/>
          </a:prstGeom>
          <a:ln>
            <a:solidFill>
              <a:srgbClr val="FF0000"/>
            </a:solidFill>
          </a:ln>
          <a:effectLst>
            <a:outerShdw blurRad="50800" dist="38100" dir="2700000" algn="tl" rotWithShape="0">
              <a:prstClr val="black">
                <a:alpha val="40000"/>
              </a:prstClr>
            </a:outerShdw>
          </a:effectLst>
        </p:spPr>
      </p:pic>
      <p:sp>
        <p:nvSpPr>
          <p:cNvPr id="2" name="ZoneTexte 1">
            <a:extLst>
              <a:ext uri="{FF2B5EF4-FFF2-40B4-BE49-F238E27FC236}">
                <a16:creationId xmlns:a16="http://schemas.microsoft.com/office/drawing/2014/main" xmlns="" id="{19A55080-B2EB-1845-853E-60F7522B33D2}"/>
              </a:ext>
            </a:extLst>
          </p:cNvPr>
          <p:cNvSpPr txBox="1"/>
          <p:nvPr/>
        </p:nvSpPr>
        <p:spPr>
          <a:xfrm rot="16200000">
            <a:off x="2793058" y="3251963"/>
            <a:ext cx="1596912" cy="338554"/>
          </a:xfrm>
          <a:prstGeom prst="rect">
            <a:avLst/>
          </a:prstGeom>
          <a:solidFill>
            <a:schemeClr val="bg1"/>
          </a:solidFill>
          <a:ln>
            <a:solidFill>
              <a:srgbClr val="FF0000"/>
            </a:solidFill>
          </a:ln>
        </p:spPr>
        <p:txBody>
          <a:bodyPr wrap="none" rtlCol="0">
            <a:spAutoFit/>
          </a:bodyPr>
          <a:lstStyle/>
          <a:p>
            <a:r>
              <a:rPr lang="fr-FR" sz="1600">
                <a:latin typeface="Arial Narrow" panose="020B0604020202020204" pitchFamily="34" charset="0"/>
                <a:cs typeface="Arial Narrow" panose="020B0604020202020204" pitchFamily="34" charset="0"/>
              </a:rPr>
              <a:t>Espèces fongiques</a:t>
            </a:r>
          </a:p>
        </p:txBody>
      </p:sp>
      <p:cxnSp>
        <p:nvCxnSpPr>
          <p:cNvPr id="5" name="Connecteur droit avec flèche 4">
            <a:extLst>
              <a:ext uri="{FF2B5EF4-FFF2-40B4-BE49-F238E27FC236}">
                <a16:creationId xmlns:a16="http://schemas.microsoft.com/office/drawing/2014/main" xmlns="" id="{E08BA290-63D7-A24C-8ABC-2B95FE4B2A6D}"/>
              </a:ext>
            </a:extLst>
          </p:cNvPr>
          <p:cNvCxnSpPr>
            <a:stCxn id="2" idx="1"/>
          </p:cNvCxnSpPr>
          <p:nvPr/>
        </p:nvCxnSpPr>
        <p:spPr>
          <a:xfrm flipH="1">
            <a:off x="3590580" y="4219696"/>
            <a:ext cx="934" cy="2236106"/>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Connecteur droit avec flèche 6">
            <a:extLst>
              <a:ext uri="{FF2B5EF4-FFF2-40B4-BE49-F238E27FC236}">
                <a16:creationId xmlns:a16="http://schemas.microsoft.com/office/drawing/2014/main" xmlns="" id="{B3104B59-B01D-2C4C-8687-266CF3968E53}"/>
              </a:ext>
            </a:extLst>
          </p:cNvPr>
          <p:cNvCxnSpPr/>
          <p:nvPr/>
        </p:nvCxnSpPr>
        <p:spPr>
          <a:xfrm flipV="1">
            <a:off x="3107585" y="1113780"/>
            <a:ext cx="0" cy="1498791"/>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 name="Connecteur droit avec flèche 5">
            <a:extLst>
              <a:ext uri="{FF2B5EF4-FFF2-40B4-BE49-F238E27FC236}">
                <a16:creationId xmlns:a16="http://schemas.microsoft.com/office/drawing/2014/main" xmlns="" id="{654EA18F-A74D-B140-B567-BFD4E7392DA7}"/>
              </a:ext>
            </a:extLst>
          </p:cNvPr>
          <p:cNvCxnSpPr/>
          <p:nvPr/>
        </p:nvCxnSpPr>
        <p:spPr>
          <a:xfrm>
            <a:off x="1656844" y="3886200"/>
            <a:ext cx="575733"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ZoneTexte 7">
            <a:extLst>
              <a:ext uri="{FF2B5EF4-FFF2-40B4-BE49-F238E27FC236}">
                <a16:creationId xmlns:a16="http://schemas.microsoft.com/office/drawing/2014/main" xmlns="" id="{93D40547-AB0E-2842-BC20-3EB87C99184F}"/>
              </a:ext>
            </a:extLst>
          </p:cNvPr>
          <p:cNvSpPr txBox="1"/>
          <p:nvPr/>
        </p:nvSpPr>
        <p:spPr>
          <a:xfrm>
            <a:off x="1595813" y="3970866"/>
            <a:ext cx="830677" cy="861774"/>
          </a:xfrm>
          <a:prstGeom prst="rect">
            <a:avLst/>
          </a:prstGeom>
          <a:noFill/>
        </p:spPr>
        <p:txBody>
          <a:bodyPr wrap="none" rtlCol="0">
            <a:spAutoFit/>
          </a:bodyPr>
          <a:lstStyle/>
          <a:p>
            <a:r>
              <a:rPr lang="fr-FR" sz="1000" i="1">
                <a:latin typeface="Arial Narrow" panose="020B0604020202020204" pitchFamily="34" charset="0"/>
                <a:cs typeface="Arial Narrow" panose="020B0604020202020204" pitchFamily="34" charset="0"/>
              </a:rPr>
              <a:t>Répétitions</a:t>
            </a:r>
          </a:p>
          <a:p>
            <a:r>
              <a:rPr lang="fr-FR" sz="1000">
                <a:latin typeface="Arial Narrow" panose="020B0604020202020204" pitchFamily="34" charset="0"/>
                <a:cs typeface="Arial Narrow" panose="020B0604020202020204" pitchFamily="34" charset="0"/>
              </a:rPr>
              <a:t>3 parcelles</a:t>
            </a:r>
          </a:p>
          <a:p>
            <a:r>
              <a:rPr lang="fr-FR" sz="1000">
                <a:latin typeface="Arial Narrow" panose="020B0604020202020204" pitchFamily="34" charset="0"/>
                <a:cs typeface="Arial Narrow" panose="020B0604020202020204" pitchFamily="34" charset="0"/>
              </a:rPr>
              <a:t>4 arbres</a:t>
            </a:r>
          </a:p>
          <a:p>
            <a:r>
              <a:rPr lang="fr-FR" sz="1000">
                <a:latin typeface="Arial Narrow" panose="020B0604020202020204" pitchFamily="34" charset="0"/>
                <a:cs typeface="Arial Narrow" panose="020B0604020202020204" pitchFamily="34" charset="0"/>
              </a:rPr>
              <a:t>2 carottes sol</a:t>
            </a:r>
          </a:p>
          <a:p>
            <a:r>
              <a:rPr lang="fr-FR" sz="1000">
                <a:latin typeface="Arial Narrow" panose="020B0604020202020204" pitchFamily="34" charset="0"/>
                <a:cs typeface="Arial Narrow" panose="020B0604020202020204" pitchFamily="34" charset="0"/>
              </a:rPr>
              <a:t>3 horizons sol</a:t>
            </a:r>
          </a:p>
        </p:txBody>
      </p:sp>
      <p:sp>
        <p:nvSpPr>
          <p:cNvPr id="19" name="ZoneTexte 18">
            <a:extLst>
              <a:ext uri="{FF2B5EF4-FFF2-40B4-BE49-F238E27FC236}">
                <a16:creationId xmlns:a16="http://schemas.microsoft.com/office/drawing/2014/main" xmlns="" id="{AF135C7A-1B68-E64A-B876-BBDDBE635CDA}"/>
              </a:ext>
            </a:extLst>
          </p:cNvPr>
          <p:cNvSpPr txBox="1"/>
          <p:nvPr/>
        </p:nvSpPr>
        <p:spPr>
          <a:xfrm>
            <a:off x="7220359" y="2065867"/>
            <a:ext cx="1806392" cy="646331"/>
          </a:xfrm>
          <a:prstGeom prst="rect">
            <a:avLst/>
          </a:prstGeom>
          <a:noFill/>
        </p:spPr>
        <p:txBody>
          <a:bodyPr wrap="none" rtlCol="0">
            <a:spAutoFit/>
          </a:bodyPr>
          <a:lstStyle/>
          <a:p>
            <a:r>
              <a:rPr lang="fr-FR" sz="1200">
                <a:latin typeface="Arial Narrow" panose="020B0604020202020204" pitchFamily="34" charset="0"/>
                <a:cs typeface="Arial Narrow" panose="020B0604020202020204" pitchFamily="34" charset="0"/>
              </a:rPr>
              <a:t>&gt; 1 000 carottes de sol</a:t>
            </a:r>
          </a:p>
          <a:p>
            <a:r>
              <a:rPr lang="fr-FR" sz="1200">
                <a:latin typeface="Arial Narrow" panose="020B0604020202020204" pitchFamily="34" charset="0"/>
                <a:cs typeface="Arial Narrow" panose="020B0604020202020204" pitchFamily="34" charset="0"/>
              </a:rPr>
              <a:t>&gt; 3 000 extractions d’ADN</a:t>
            </a:r>
          </a:p>
          <a:p>
            <a:r>
              <a:rPr lang="fr-FR" sz="1200">
                <a:latin typeface="Arial Narrow" panose="020B0604020202020204" pitchFamily="34" charset="0"/>
                <a:cs typeface="Arial Narrow" panose="020B0604020202020204" pitchFamily="34" charset="0"/>
              </a:rPr>
              <a:t>&gt; 12 000 séquençages ADNr</a:t>
            </a:r>
          </a:p>
        </p:txBody>
      </p:sp>
      <p:pic>
        <p:nvPicPr>
          <p:cNvPr id="20" name="Image 19">
            <a:extLst>
              <a:ext uri="{FF2B5EF4-FFF2-40B4-BE49-F238E27FC236}">
                <a16:creationId xmlns:a16="http://schemas.microsoft.com/office/drawing/2014/main" xmlns="" id="{BE8D0835-7736-0F44-88C1-5678E52D62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22709" y="0"/>
            <a:ext cx="721291" cy="753111"/>
          </a:xfrm>
          <a:prstGeom prst="rect">
            <a:avLst/>
          </a:prstGeom>
        </p:spPr>
      </p:pic>
      <p:pic>
        <p:nvPicPr>
          <p:cNvPr id="21" name="Image 20">
            <a:extLst>
              <a:ext uri="{FF2B5EF4-FFF2-40B4-BE49-F238E27FC236}">
                <a16:creationId xmlns:a16="http://schemas.microsoft.com/office/drawing/2014/main" xmlns="" id="{E6A8EDA7-3C3C-0A46-8D6E-A485E453CC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9253" y="151608"/>
            <a:ext cx="865346" cy="228505"/>
          </a:xfrm>
          <a:prstGeom prst="rect">
            <a:avLst/>
          </a:prstGeom>
        </p:spPr>
      </p:pic>
      <p:pic>
        <p:nvPicPr>
          <p:cNvPr id="22" name="Image 21">
            <a:extLst>
              <a:ext uri="{FF2B5EF4-FFF2-40B4-BE49-F238E27FC236}">
                <a16:creationId xmlns:a16="http://schemas.microsoft.com/office/drawing/2014/main" xmlns="" id="{CB553F0B-0564-BC44-BEE7-44B3CFA7BF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24000" y="751114"/>
            <a:ext cx="720000" cy="720000"/>
          </a:xfrm>
          <a:prstGeom prst="rect">
            <a:avLst/>
          </a:prstGeom>
        </p:spPr>
      </p:pic>
      <p:pic>
        <p:nvPicPr>
          <p:cNvPr id="23" name="Image 1" descr="logoarbre_mini.jpg">
            <a:extLst>
              <a:ext uri="{FF2B5EF4-FFF2-40B4-BE49-F238E27FC236}">
                <a16:creationId xmlns:a16="http://schemas.microsoft.com/office/drawing/2014/main" xmlns="" id="{60F22114-C9BC-0144-8275-71B021EE5490}"/>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7789" y="114240"/>
            <a:ext cx="500349" cy="7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23" descr="logo-du-programme-investissements-d-avenir_medium1.jpg">
            <a:extLst>
              <a:ext uri="{FF2B5EF4-FFF2-40B4-BE49-F238E27FC236}">
                <a16:creationId xmlns:a16="http://schemas.microsoft.com/office/drawing/2014/main" xmlns="" id="{6D02C9FC-E44A-9D4E-956D-9666B81F21CD}"/>
              </a:ext>
            </a:extLst>
          </p:cNvPr>
          <p:cNvPicPr>
            <a:picLocks noChangeAspect="1"/>
          </p:cNvPicPr>
          <p:nvPr/>
        </p:nvPicPr>
        <p:blipFill>
          <a:blip r:embed="rId8" cstate="email">
            <a:alphaModFix amt="21000"/>
            <a:extLst>
              <a:ext uri="{28A0092B-C50C-407E-A947-70E740481C1C}">
                <a14:useLocalDpi xmlns:a14="http://schemas.microsoft.com/office/drawing/2010/main"/>
              </a:ext>
            </a:extLst>
          </a:blip>
          <a:stretch>
            <a:fillRect/>
          </a:stretch>
        </p:blipFill>
        <p:spPr>
          <a:xfrm>
            <a:off x="138537" y="32653"/>
            <a:ext cx="910453" cy="922597"/>
          </a:xfrm>
          <a:prstGeom prst="rect">
            <a:avLst/>
          </a:prstGeom>
        </p:spPr>
      </p:pic>
      <p:sp>
        <p:nvSpPr>
          <p:cNvPr id="25" name="Rectangle 24">
            <a:extLst>
              <a:ext uri="{FF2B5EF4-FFF2-40B4-BE49-F238E27FC236}">
                <a16:creationId xmlns:a16="http://schemas.microsoft.com/office/drawing/2014/main" xmlns="" id="{0FFDD014-19B6-A74A-A9A5-F281EB8E8356}"/>
              </a:ext>
            </a:extLst>
          </p:cNvPr>
          <p:cNvSpPr/>
          <p:nvPr/>
        </p:nvSpPr>
        <p:spPr>
          <a:xfrm>
            <a:off x="2059441" y="82622"/>
            <a:ext cx="5025118" cy="461665"/>
          </a:xfrm>
          <a:prstGeom prst="rect">
            <a:avLst/>
          </a:prstGeom>
        </p:spPr>
        <p:txBody>
          <a:bodyPr wrap="square">
            <a:spAutoFit/>
          </a:bodyPr>
          <a:lstStyle/>
          <a:p>
            <a:pPr algn="ctr"/>
            <a:r>
              <a:rPr lang="fr-FR" sz="2400">
                <a:solidFill>
                  <a:srgbClr val="008F00"/>
                </a:solidFill>
                <a:latin typeface="Arial Narrow" panose="020B0604020202020204" pitchFamily="34" charset="0"/>
                <a:cs typeface="Arial Narrow" panose="020B0604020202020204" pitchFamily="34" charset="0"/>
              </a:rPr>
              <a:t>Gradient environnemental (ex. altitude)</a:t>
            </a:r>
          </a:p>
        </p:txBody>
      </p:sp>
    </p:spTree>
    <p:extLst>
      <p:ext uri="{BB962C8B-B14F-4D97-AF65-F5344CB8AC3E}">
        <p14:creationId xmlns:p14="http://schemas.microsoft.com/office/powerpoint/2010/main" val="2242238237"/>
      </p:ext>
    </p:extLst>
  </p:cSld>
  <p:clrMapOvr>
    <a:masterClrMapping/>
  </p:clrMapOvr>
  <p:transition xmlns:p14="http://schemas.microsoft.com/office/powerpoint/2010/mai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llipse 64"/>
          <p:cNvSpPr/>
          <p:nvPr/>
        </p:nvSpPr>
        <p:spPr>
          <a:xfrm>
            <a:off x="7367869" y="5155287"/>
            <a:ext cx="962154" cy="742964"/>
          </a:xfrm>
          <a:prstGeom prst="ellipse">
            <a:avLst/>
          </a:prstGeom>
          <a:solidFill>
            <a:schemeClr val="accent5">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a:solidFill>
                  <a:schemeClr val="accent3"/>
                </a:solidFill>
              </a:ln>
            </a:endParaRPr>
          </a:p>
        </p:txBody>
      </p:sp>
      <p:cxnSp>
        <p:nvCxnSpPr>
          <p:cNvPr id="15" name="Connecteur droit 14"/>
          <p:cNvCxnSpPr>
            <a:stCxn id="2" idx="2"/>
          </p:cNvCxnSpPr>
          <p:nvPr/>
        </p:nvCxnSpPr>
        <p:spPr>
          <a:xfrm>
            <a:off x="4847025" y="1774191"/>
            <a:ext cx="0" cy="242612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1228" y="368415"/>
            <a:ext cx="8954195" cy="400110"/>
          </a:xfrm>
          <a:prstGeom prst="rect">
            <a:avLst/>
          </a:prstGeom>
        </p:spPr>
        <p:txBody>
          <a:bodyPr wrap="square">
            <a:spAutoFit/>
          </a:bodyPr>
          <a:lstStyle/>
          <a:p>
            <a:pPr algn="ctr"/>
            <a:r>
              <a:rPr lang="fr-FR" sz="2000" b="1" dirty="0">
                <a:latin typeface="Arial Narrow" panose="020B0604020202020204" pitchFamily="34" charset="0"/>
                <a:cs typeface="Arial Narrow" panose="020B0604020202020204" pitchFamily="34" charset="0"/>
              </a:rPr>
              <a:t>Etude du </a:t>
            </a:r>
            <a:r>
              <a:rPr lang="fr-FR" sz="2000" b="1" dirty="0" err="1">
                <a:latin typeface="Arial Narrow" panose="020B0604020202020204" pitchFamily="34" charset="0"/>
                <a:cs typeface="Arial Narrow" panose="020B0604020202020204" pitchFamily="34" charset="0"/>
              </a:rPr>
              <a:t>Metatranscriptome</a:t>
            </a:r>
            <a:r>
              <a:rPr lang="fr-FR" b="1" dirty="0">
                <a:latin typeface="Arial Narrow" panose="020B0604020202020204" pitchFamily="34" charset="0"/>
                <a:cs typeface="Arial Narrow" panose="020B0604020202020204" pitchFamily="34" charset="0"/>
              </a:rPr>
              <a:t> (</a:t>
            </a:r>
            <a:r>
              <a:rPr lang="fr-FR" b="1" dirty="0" err="1">
                <a:latin typeface="Arial Narrow" panose="020B0604020202020204" pitchFamily="34" charset="0"/>
                <a:cs typeface="Arial Narrow" panose="020B0604020202020204" pitchFamily="34" charset="0"/>
              </a:rPr>
              <a:t>bactéries</a:t>
            </a:r>
            <a:r>
              <a:rPr lang="fr-FR" b="1" dirty="0">
                <a:latin typeface="Arial Narrow" panose="020B0604020202020204" pitchFamily="34" charset="0"/>
                <a:cs typeface="Arial Narrow" panose="020B0604020202020204" pitchFamily="34" charset="0"/>
              </a:rPr>
              <a:t> &amp; </a:t>
            </a:r>
            <a:r>
              <a:rPr lang="fr-FR" b="1" dirty="0" err="1">
                <a:latin typeface="Arial Narrow" panose="020B0604020202020204" pitchFamily="34" charset="0"/>
                <a:cs typeface="Arial Narrow" panose="020B0604020202020204" pitchFamily="34" charset="0"/>
              </a:rPr>
              <a:t>mycètes</a:t>
            </a:r>
            <a:r>
              <a:rPr lang="fr-FR" b="1" dirty="0">
                <a:latin typeface="Arial Narrow" panose="020B0604020202020204" pitchFamily="34" charset="0"/>
                <a:cs typeface="Arial Narrow" panose="020B0604020202020204" pitchFamily="34" charset="0"/>
              </a:rPr>
              <a:t>) </a:t>
            </a:r>
          </a:p>
        </p:txBody>
      </p:sp>
      <p:sp>
        <p:nvSpPr>
          <p:cNvPr id="2" name="Rectangle à coins arrondis 1"/>
          <p:cNvSpPr/>
          <p:nvPr/>
        </p:nvSpPr>
        <p:spPr>
          <a:xfrm>
            <a:off x="3359604" y="1171482"/>
            <a:ext cx="2974842" cy="602709"/>
          </a:xfrm>
          <a:prstGeom prst="round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RNA Extraction from soils (Pro and Eukaryotic RNA)</a:t>
            </a:r>
            <a:endParaRPr lang="fr-FR" b="1">
              <a:solidFill>
                <a:schemeClr val="tx1"/>
              </a:solidFill>
            </a:endParaRPr>
          </a:p>
        </p:txBody>
      </p:sp>
      <p:sp>
        <p:nvSpPr>
          <p:cNvPr id="20" name="Rectangle à coins arrondis 19"/>
          <p:cNvSpPr/>
          <p:nvPr/>
        </p:nvSpPr>
        <p:spPr>
          <a:xfrm>
            <a:off x="3359604" y="1936636"/>
            <a:ext cx="2974842" cy="520700"/>
          </a:xfrm>
          <a:prstGeom prst="round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HiSeq Sequencing</a:t>
            </a:r>
          </a:p>
        </p:txBody>
      </p:sp>
      <p:sp>
        <p:nvSpPr>
          <p:cNvPr id="30" name="Rectangle à coins arrondis 29"/>
          <p:cNvSpPr/>
          <p:nvPr/>
        </p:nvSpPr>
        <p:spPr>
          <a:xfrm>
            <a:off x="3351010" y="2624799"/>
            <a:ext cx="2974842" cy="520700"/>
          </a:xfrm>
          <a:prstGeom prst="round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rPr>
              <a:t>Cazymes </a:t>
            </a:r>
            <a:r>
              <a:rPr lang="fr-FR">
                <a:solidFill>
                  <a:schemeClr val="tx1"/>
                </a:solidFill>
              </a:rPr>
              <a:t>Annotation </a:t>
            </a:r>
            <a:endParaRPr lang="fr-FR" b="1">
              <a:solidFill>
                <a:schemeClr val="tx1"/>
              </a:solidFill>
            </a:endParaRPr>
          </a:p>
        </p:txBody>
      </p:sp>
      <p:sp>
        <p:nvSpPr>
          <p:cNvPr id="31" name="Rectangle à coins arrondis 30"/>
          <p:cNvSpPr/>
          <p:nvPr/>
        </p:nvSpPr>
        <p:spPr>
          <a:xfrm>
            <a:off x="3390221" y="3350802"/>
            <a:ext cx="2974842" cy="520700"/>
          </a:xfrm>
          <a:prstGeom prst="round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Taxonomique Assignment</a:t>
            </a:r>
          </a:p>
        </p:txBody>
      </p:sp>
      <p:grpSp>
        <p:nvGrpSpPr>
          <p:cNvPr id="13" name="Groupe 12"/>
          <p:cNvGrpSpPr/>
          <p:nvPr/>
        </p:nvGrpSpPr>
        <p:grpSpPr>
          <a:xfrm>
            <a:off x="1090499" y="3207306"/>
            <a:ext cx="2598428" cy="2918632"/>
            <a:chOff x="600057" y="3785934"/>
            <a:chExt cx="2598428" cy="2918632"/>
          </a:xfrm>
        </p:grpSpPr>
        <p:sp>
          <p:nvSpPr>
            <p:cNvPr id="35" name="Ellipse 34"/>
            <p:cNvSpPr/>
            <p:nvPr/>
          </p:nvSpPr>
          <p:spPr>
            <a:xfrm>
              <a:off x="776164" y="5464318"/>
              <a:ext cx="1125532" cy="707661"/>
            </a:xfrm>
            <a:prstGeom prst="ellipse">
              <a:avLst/>
            </a:prstGeom>
            <a:solidFill>
              <a:schemeClr val="accent4">
                <a:lumMod val="20000"/>
                <a:lumOff val="80000"/>
                <a:alpha val="32000"/>
              </a:schemeClr>
            </a:solidFill>
            <a:ln>
              <a:solidFill>
                <a:srgbClr val="FDB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2010415" y="4816540"/>
              <a:ext cx="1125532" cy="832551"/>
            </a:xfrm>
            <a:prstGeom prst="ellipse">
              <a:avLst/>
            </a:prstGeom>
            <a:solidFill>
              <a:schemeClr val="accent3">
                <a:lumMod val="20000"/>
                <a:lumOff val="80000"/>
              </a:schemeClr>
            </a:solidFill>
            <a:ln>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rgbClr val="008000"/>
                </a:solidFill>
              </a:endParaRPr>
            </a:p>
          </p:txBody>
        </p:sp>
        <p:sp>
          <p:nvSpPr>
            <p:cNvPr id="12" name="Ellipse 11"/>
            <p:cNvSpPr/>
            <p:nvPr/>
          </p:nvSpPr>
          <p:spPr>
            <a:xfrm>
              <a:off x="901558" y="4519512"/>
              <a:ext cx="1125532" cy="832551"/>
            </a:xfrm>
            <a:prstGeom prst="ellipse">
              <a:avLst/>
            </a:prstGeom>
            <a:solidFill>
              <a:srgbClr val="7030A0">
                <a:alpha val="32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064938" y="4530236"/>
              <a:ext cx="994104" cy="646331"/>
            </a:xfrm>
            <a:prstGeom prst="rect">
              <a:avLst/>
            </a:prstGeom>
            <a:noFill/>
          </p:spPr>
          <p:txBody>
            <a:bodyPr wrap="square" rtlCol="0">
              <a:spAutoFit/>
            </a:bodyPr>
            <a:lstStyle/>
            <a:p>
              <a:r>
                <a:rPr lang="fr-FR" sz="1200">
                  <a:solidFill>
                    <a:srgbClr val="7030A0"/>
                  </a:solidFill>
                  <a:latin typeface="Rockwell" panose="02060603020205020403" pitchFamily="18" charset="0"/>
                </a:rPr>
                <a:t>      </a:t>
              </a:r>
            </a:p>
            <a:p>
              <a:r>
                <a:rPr lang="fr-FR" sz="1200">
                  <a:solidFill>
                    <a:srgbClr val="7030A0"/>
                  </a:solidFill>
                  <a:latin typeface="Rockwell" panose="02060603020205020403" pitchFamily="18" charset="0"/>
                </a:rPr>
                <a:t>Bacterial Cell Wall</a:t>
              </a:r>
            </a:p>
          </p:txBody>
        </p:sp>
        <p:sp>
          <p:nvSpPr>
            <p:cNvPr id="22" name="ZoneTexte 21"/>
            <p:cNvSpPr txBox="1"/>
            <p:nvPr/>
          </p:nvSpPr>
          <p:spPr>
            <a:xfrm>
              <a:off x="2069392" y="5002653"/>
              <a:ext cx="952013" cy="461665"/>
            </a:xfrm>
            <a:prstGeom prst="rect">
              <a:avLst/>
            </a:prstGeom>
            <a:noFill/>
          </p:spPr>
          <p:txBody>
            <a:bodyPr wrap="square" rtlCol="0">
              <a:spAutoFit/>
            </a:bodyPr>
            <a:lstStyle/>
            <a:p>
              <a:pPr algn="ctr"/>
              <a:r>
                <a:rPr lang="fr-FR" sz="1200">
                  <a:solidFill>
                    <a:srgbClr val="008000"/>
                  </a:solidFill>
                  <a:latin typeface="Rockwell" panose="02060603020205020403" pitchFamily="18" charset="0"/>
                </a:rPr>
                <a:t> Fungal Cell Wall</a:t>
              </a:r>
            </a:p>
          </p:txBody>
        </p:sp>
        <p:sp>
          <p:nvSpPr>
            <p:cNvPr id="24" name="ZoneTexte 23"/>
            <p:cNvSpPr txBox="1"/>
            <p:nvPr/>
          </p:nvSpPr>
          <p:spPr>
            <a:xfrm>
              <a:off x="797358" y="5615855"/>
              <a:ext cx="1052606" cy="461665"/>
            </a:xfrm>
            <a:prstGeom prst="rect">
              <a:avLst/>
            </a:prstGeom>
            <a:noFill/>
          </p:spPr>
          <p:txBody>
            <a:bodyPr wrap="square" rtlCol="0">
              <a:spAutoFit/>
            </a:bodyPr>
            <a:lstStyle/>
            <a:p>
              <a:pPr algn="ctr"/>
              <a:r>
                <a:rPr lang="fr-FR" sz="1200">
                  <a:solidFill>
                    <a:srgbClr val="FDBC22"/>
                  </a:solidFill>
                  <a:latin typeface="Rockwell" panose="02060603020205020403" pitchFamily="18" charset="0"/>
                </a:rPr>
                <a:t>Polymers (reserves)</a:t>
              </a:r>
            </a:p>
          </p:txBody>
        </p:sp>
        <p:sp>
          <p:nvSpPr>
            <p:cNvPr id="10" name="ZoneTexte 9"/>
            <p:cNvSpPr txBox="1"/>
            <p:nvPr/>
          </p:nvSpPr>
          <p:spPr>
            <a:xfrm>
              <a:off x="1282199" y="3785934"/>
              <a:ext cx="1641119" cy="369332"/>
            </a:xfrm>
            <a:prstGeom prst="rect">
              <a:avLst/>
            </a:prstGeom>
            <a:noFill/>
          </p:spPr>
          <p:txBody>
            <a:bodyPr wrap="square" rtlCol="0">
              <a:spAutoFit/>
            </a:bodyPr>
            <a:lstStyle/>
            <a:p>
              <a:r>
                <a:rPr lang="fr-FR">
                  <a:solidFill>
                    <a:srgbClr val="20909C"/>
                  </a:solidFill>
                  <a:latin typeface="Rockwell" panose="02060603020205020403" pitchFamily="18" charset="0"/>
                </a:rPr>
                <a:t>Bacteria</a:t>
              </a:r>
            </a:p>
          </p:txBody>
        </p:sp>
        <p:sp>
          <p:nvSpPr>
            <p:cNvPr id="11" name="Ellipse 10"/>
            <p:cNvSpPr/>
            <p:nvPr/>
          </p:nvSpPr>
          <p:spPr>
            <a:xfrm>
              <a:off x="600057" y="4208101"/>
              <a:ext cx="2598428" cy="2496465"/>
            </a:xfrm>
            <a:prstGeom prst="ellipse">
              <a:avLst/>
            </a:prstGeom>
            <a:noFill/>
            <a:ln w="38100">
              <a:solidFill>
                <a:srgbClr val="209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p:cNvSpPr/>
            <p:nvPr/>
          </p:nvSpPr>
          <p:spPr>
            <a:xfrm>
              <a:off x="1901696" y="5692808"/>
              <a:ext cx="962154" cy="742964"/>
            </a:xfrm>
            <a:prstGeom prst="ellipse">
              <a:avLst/>
            </a:prstGeom>
            <a:solidFill>
              <a:schemeClr val="accent5">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a:solidFill>
                    <a:schemeClr val="accent3"/>
                  </a:solidFill>
                </a:ln>
              </a:endParaRPr>
            </a:p>
          </p:txBody>
        </p:sp>
        <p:sp>
          <p:nvSpPr>
            <p:cNvPr id="23" name="ZoneTexte 22"/>
            <p:cNvSpPr txBox="1"/>
            <p:nvPr/>
          </p:nvSpPr>
          <p:spPr>
            <a:xfrm>
              <a:off x="1849964" y="5842210"/>
              <a:ext cx="1065618" cy="461665"/>
            </a:xfrm>
            <a:prstGeom prst="rect">
              <a:avLst/>
            </a:prstGeom>
            <a:noFill/>
          </p:spPr>
          <p:txBody>
            <a:bodyPr wrap="square" rtlCol="0">
              <a:spAutoFit/>
            </a:bodyPr>
            <a:lstStyle/>
            <a:p>
              <a:pPr algn="ctr"/>
              <a:r>
                <a:rPr lang="fr-FR" sz="1200">
                  <a:solidFill>
                    <a:schemeClr val="accent5"/>
                  </a:solidFill>
                  <a:latin typeface="Rockwell" panose="02060603020205020403" pitchFamily="18" charset="0"/>
                </a:rPr>
                <a:t>Plant Cell Wall</a:t>
              </a:r>
            </a:p>
          </p:txBody>
        </p:sp>
      </p:grpSp>
      <p:sp>
        <p:nvSpPr>
          <p:cNvPr id="37" name="ZoneTexte 36"/>
          <p:cNvSpPr txBox="1"/>
          <p:nvPr/>
        </p:nvSpPr>
        <p:spPr>
          <a:xfrm>
            <a:off x="6871632" y="3276849"/>
            <a:ext cx="1793938" cy="369332"/>
          </a:xfrm>
          <a:prstGeom prst="rect">
            <a:avLst/>
          </a:prstGeom>
          <a:noFill/>
        </p:spPr>
        <p:txBody>
          <a:bodyPr wrap="square" rtlCol="0">
            <a:spAutoFit/>
          </a:bodyPr>
          <a:lstStyle/>
          <a:p>
            <a:r>
              <a:rPr lang="fr-FR">
                <a:solidFill>
                  <a:schemeClr val="accent2"/>
                </a:solidFill>
                <a:latin typeface="Rockwell" panose="02060603020205020403" pitchFamily="18" charset="0"/>
              </a:rPr>
              <a:t>Fungi</a:t>
            </a:r>
          </a:p>
        </p:txBody>
      </p:sp>
      <p:cxnSp>
        <p:nvCxnSpPr>
          <p:cNvPr id="18" name="Connecteur droit avec flèche 17"/>
          <p:cNvCxnSpPr/>
          <p:nvPr/>
        </p:nvCxnSpPr>
        <p:spPr>
          <a:xfrm flipH="1">
            <a:off x="4212931" y="4223633"/>
            <a:ext cx="633672" cy="250164"/>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a:off x="4847025" y="4223633"/>
            <a:ext cx="579110" cy="259900"/>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01229" y="92023"/>
            <a:ext cx="8954195" cy="6671653"/>
          </a:xfrm>
          <a:prstGeom prst="rect">
            <a:avLst/>
          </a:prstGeom>
          <a:noFill/>
          <a:ln w="762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40" name="Groupe 12"/>
          <p:cNvGrpSpPr/>
          <p:nvPr/>
        </p:nvGrpSpPr>
        <p:grpSpPr>
          <a:xfrm>
            <a:off x="6066230" y="3227392"/>
            <a:ext cx="2598428" cy="2918632"/>
            <a:chOff x="600057" y="3785934"/>
            <a:chExt cx="2598428" cy="2918632"/>
          </a:xfrm>
        </p:grpSpPr>
        <p:sp>
          <p:nvSpPr>
            <p:cNvPr id="41" name="Ellipse 40"/>
            <p:cNvSpPr/>
            <p:nvPr/>
          </p:nvSpPr>
          <p:spPr>
            <a:xfrm>
              <a:off x="776164" y="5464318"/>
              <a:ext cx="1125532" cy="707661"/>
            </a:xfrm>
            <a:prstGeom prst="ellipse">
              <a:avLst/>
            </a:prstGeom>
            <a:solidFill>
              <a:schemeClr val="accent4">
                <a:lumMod val="20000"/>
                <a:lumOff val="80000"/>
                <a:alpha val="32000"/>
              </a:schemeClr>
            </a:solidFill>
            <a:ln>
              <a:solidFill>
                <a:srgbClr val="FDB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2010415" y="4816540"/>
              <a:ext cx="1125532" cy="832551"/>
            </a:xfrm>
            <a:prstGeom prst="ellipse">
              <a:avLst/>
            </a:prstGeom>
            <a:solidFill>
              <a:schemeClr val="accent3">
                <a:lumMod val="20000"/>
                <a:lumOff val="80000"/>
              </a:schemeClr>
            </a:solidFill>
            <a:ln>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7" name="Ellipse 56"/>
            <p:cNvSpPr/>
            <p:nvPr/>
          </p:nvSpPr>
          <p:spPr>
            <a:xfrm>
              <a:off x="901558" y="4519512"/>
              <a:ext cx="1125532" cy="832551"/>
            </a:xfrm>
            <a:prstGeom prst="ellipse">
              <a:avLst/>
            </a:prstGeom>
            <a:solidFill>
              <a:srgbClr val="7030A0">
                <a:alpha val="32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1064938" y="4530236"/>
              <a:ext cx="994104" cy="646331"/>
            </a:xfrm>
            <a:prstGeom prst="rect">
              <a:avLst/>
            </a:prstGeom>
            <a:noFill/>
          </p:spPr>
          <p:txBody>
            <a:bodyPr wrap="square" rtlCol="0">
              <a:spAutoFit/>
            </a:bodyPr>
            <a:lstStyle/>
            <a:p>
              <a:r>
                <a:rPr lang="fr-FR" sz="1200">
                  <a:solidFill>
                    <a:srgbClr val="7030A0"/>
                  </a:solidFill>
                  <a:latin typeface="Rockwell" panose="02060603020205020403" pitchFamily="18" charset="0"/>
                </a:rPr>
                <a:t>      </a:t>
              </a:r>
            </a:p>
            <a:p>
              <a:r>
                <a:rPr lang="fr-FR" sz="1200">
                  <a:solidFill>
                    <a:srgbClr val="7030A0"/>
                  </a:solidFill>
                  <a:latin typeface="Rockwell" panose="02060603020205020403" pitchFamily="18" charset="0"/>
                </a:rPr>
                <a:t>Bacterial Cell Wall</a:t>
              </a:r>
            </a:p>
          </p:txBody>
        </p:sp>
        <p:sp>
          <p:nvSpPr>
            <p:cNvPr id="59" name="ZoneTexte 58"/>
            <p:cNvSpPr txBox="1"/>
            <p:nvPr/>
          </p:nvSpPr>
          <p:spPr>
            <a:xfrm>
              <a:off x="2069392" y="5002653"/>
              <a:ext cx="952013" cy="461665"/>
            </a:xfrm>
            <a:prstGeom prst="rect">
              <a:avLst/>
            </a:prstGeom>
            <a:noFill/>
          </p:spPr>
          <p:txBody>
            <a:bodyPr wrap="square" rtlCol="0">
              <a:spAutoFit/>
            </a:bodyPr>
            <a:lstStyle/>
            <a:p>
              <a:pPr algn="ctr"/>
              <a:r>
                <a:rPr lang="fr-FR" sz="1200">
                  <a:solidFill>
                    <a:srgbClr val="008000"/>
                  </a:solidFill>
                  <a:latin typeface="Rockwell" panose="02060603020205020403" pitchFamily="18" charset="0"/>
                </a:rPr>
                <a:t> Fungal Cell Wall</a:t>
              </a:r>
            </a:p>
          </p:txBody>
        </p:sp>
        <p:sp>
          <p:nvSpPr>
            <p:cNvPr id="60" name="ZoneTexte 59"/>
            <p:cNvSpPr txBox="1"/>
            <p:nvPr/>
          </p:nvSpPr>
          <p:spPr>
            <a:xfrm>
              <a:off x="797358" y="5615855"/>
              <a:ext cx="1052606" cy="461665"/>
            </a:xfrm>
            <a:prstGeom prst="rect">
              <a:avLst/>
            </a:prstGeom>
            <a:noFill/>
          </p:spPr>
          <p:txBody>
            <a:bodyPr wrap="square" rtlCol="0">
              <a:spAutoFit/>
            </a:bodyPr>
            <a:lstStyle/>
            <a:p>
              <a:pPr algn="ctr"/>
              <a:r>
                <a:rPr lang="fr-FR" sz="1200">
                  <a:solidFill>
                    <a:srgbClr val="FDBC22"/>
                  </a:solidFill>
                  <a:latin typeface="Rockwell" panose="02060603020205020403" pitchFamily="18" charset="0"/>
                </a:rPr>
                <a:t>Polymers (reserves)</a:t>
              </a:r>
            </a:p>
          </p:txBody>
        </p:sp>
        <p:sp>
          <p:nvSpPr>
            <p:cNvPr id="61" name="ZoneTexte 60"/>
            <p:cNvSpPr txBox="1"/>
            <p:nvPr/>
          </p:nvSpPr>
          <p:spPr>
            <a:xfrm>
              <a:off x="1282199" y="3785934"/>
              <a:ext cx="1641119" cy="369332"/>
            </a:xfrm>
            <a:prstGeom prst="rect">
              <a:avLst/>
            </a:prstGeom>
            <a:noFill/>
          </p:spPr>
          <p:txBody>
            <a:bodyPr wrap="square" rtlCol="0">
              <a:spAutoFit/>
            </a:bodyPr>
            <a:lstStyle/>
            <a:p>
              <a:endParaRPr lang="fr-FR">
                <a:solidFill>
                  <a:srgbClr val="20909C"/>
                </a:solidFill>
                <a:latin typeface="Rockwell" panose="02060603020205020403" pitchFamily="18" charset="0"/>
              </a:endParaRPr>
            </a:p>
          </p:txBody>
        </p:sp>
        <p:sp>
          <p:nvSpPr>
            <p:cNvPr id="62" name="Ellipse 61"/>
            <p:cNvSpPr/>
            <p:nvPr/>
          </p:nvSpPr>
          <p:spPr>
            <a:xfrm>
              <a:off x="600057" y="4208101"/>
              <a:ext cx="2598428" cy="249646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849964" y="5842210"/>
              <a:ext cx="1065618" cy="461665"/>
            </a:xfrm>
            <a:prstGeom prst="rect">
              <a:avLst/>
            </a:prstGeom>
            <a:noFill/>
          </p:spPr>
          <p:txBody>
            <a:bodyPr wrap="square" rtlCol="0">
              <a:spAutoFit/>
            </a:bodyPr>
            <a:lstStyle/>
            <a:p>
              <a:pPr algn="ctr"/>
              <a:r>
                <a:rPr lang="fr-FR" sz="1200">
                  <a:solidFill>
                    <a:srgbClr val="4BACC6"/>
                  </a:solidFill>
                  <a:latin typeface="Rockwell" panose="02060603020205020403" pitchFamily="18" charset="0"/>
                </a:rPr>
                <a:t>Plant Cell Wall</a:t>
              </a:r>
            </a:p>
          </p:txBody>
        </p:sp>
      </p:grpSp>
    </p:spTree>
    <p:extLst>
      <p:ext uri="{BB962C8B-B14F-4D97-AF65-F5344CB8AC3E}">
        <p14:creationId xmlns:p14="http://schemas.microsoft.com/office/powerpoint/2010/main" val="3942740575"/>
      </p:ext>
    </p:extLst>
  </p:cSld>
  <p:clrMapOvr>
    <a:masterClrMapping/>
  </p:clrMapOvr>
  <p:transition xmlns:p14="http://schemas.microsoft.com/office/powerpoint/2010/mai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Koln_pheatmap_PCW_CAZymes.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8464" y="874692"/>
            <a:ext cx="6686346" cy="5349076"/>
          </a:xfrm>
          <a:prstGeom prst="rect">
            <a:avLst/>
          </a:prstGeom>
        </p:spPr>
      </p:pic>
      <p:sp>
        <p:nvSpPr>
          <p:cNvPr id="6" name="Rectangle 5"/>
          <p:cNvSpPr/>
          <p:nvPr/>
        </p:nvSpPr>
        <p:spPr>
          <a:xfrm>
            <a:off x="101229" y="92023"/>
            <a:ext cx="8954195" cy="6671653"/>
          </a:xfrm>
          <a:prstGeom prst="rect">
            <a:avLst/>
          </a:prstGeom>
          <a:noFill/>
          <a:ln w="762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341752" y="221477"/>
            <a:ext cx="8713672" cy="369332"/>
          </a:xfrm>
          <a:prstGeom prst="rect">
            <a:avLst/>
          </a:prstGeom>
        </p:spPr>
        <p:txBody>
          <a:bodyPr wrap="square">
            <a:spAutoFit/>
          </a:bodyPr>
          <a:lstStyle/>
          <a:p>
            <a:pPr algn="ctr"/>
            <a:r>
              <a:rPr lang="fr-FR" b="1" dirty="0">
                <a:latin typeface="Arial Narrow"/>
                <a:cs typeface="Arial Narrow"/>
              </a:rPr>
              <a:t>T</a:t>
            </a:r>
            <a:r>
              <a:rPr lang="fr-FR" b="1" dirty="0" err="1">
                <a:latin typeface="Arial Narrow"/>
                <a:cs typeface="Arial Narrow"/>
              </a:rPr>
              <a:t>ranscripts coding</a:t>
            </a:r>
            <a:r>
              <a:rPr lang="fr-FR" b="1" dirty="0">
                <a:latin typeface="Arial Narrow"/>
                <a:cs typeface="Arial Narrow"/>
              </a:rPr>
              <a:t> for plant </a:t>
            </a:r>
            <a:r>
              <a:rPr lang="fr-FR" b="1" dirty="0" err="1">
                <a:latin typeface="Arial Narrow"/>
                <a:cs typeface="Arial Narrow"/>
              </a:rPr>
              <a:t>cell</a:t>
            </a:r>
            <a:r>
              <a:rPr lang="fr-FR" b="1" dirty="0">
                <a:latin typeface="Arial Narrow"/>
                <a:cs typeface="Arial Narrow"/>
              </a:rPr>
              <a:t> </a:t>
            </a:r>
            <a:r>
              <a:rPr lang="fr-FR" b="1" dirty="0" err="1">
                <a:latin typeface="Arial Narrow"/>
                <a:cs typeface="Arial Narrow"/>
              </a:rPr>
              <a:t>wall</a:t>
            </a:r>
            <a:r>
              <a:rPr lang="fr-FR" b="1" dirty="0">
                <a:latin typeface="Arial Narrow"/>
                <a:cs typeface="Arial Narrow"/>
              </a:rPr>
              <a:t> </a:t>
            </a:r>
            <a:r>
              <a:rPr lang="fr-FR" b="1" dirty="0" err="1">
                <a:latin typeface="Arial Narrow"/>
                <a:cs typeface="Arial Narrow"/>
              </a:rPr>
              <a:t>degrading</a:t>
            </a:r>
            <a:r>
              <a:rPr lang="fr-FR" b="1" dirty="0">
                <a:latin typeface="Arial Narrow"/>
                <a:cs typeface="Arial Narrow"/>
              </a:rPr>
              <a:t> enzymes</a:t>
            </a:r>
            <a:r>
              <a:rPr lang="fr-FR" sz="1600" dirty="0">
                <a:latin typeface="Arial Narrow"/>
                <a:cs typeface="Arial Narrow"/>
              </a:rPr>
              <a:t> (</a:t>
            </a:r>
            <a:r>
              <a:rPr lang="fr-FR" sz="1600" dirty="0" err="1">
                <a:latin typeface="Arial Narrow"/>
                <a:cs typeface="Arial Narrow"/>
              </a:rPr>
              <a:t>e.g</a:t>
            </a:r>
            <a:r>
              <a:rPr lang="fr-FR" sz="1600" dirty="0">
                <a:latin typeface="Arial Narrow"/>
                <a:cs typeface="Arial Narrow"/>
              </a:rPr>
              <a:t>. cellulases)</a:t>
            </a:r>
          </a:p>
        </p:txBody>
      </p:sp>
    </p:spTree>
    <p:extLst>
      <p:ext uri="{BB962C8B-B14F-4D97-AF65-F5344CB8AC3E}">
        <p14:creationId xmlns:p14="http://schemas.microsoft.com/office/powerpoint/2010/main" val="387045265"/>
      </p:ext>
    </p:extLst>
  </p:cSld>
  <p:clrMapOvr>
    <a:masterClrMapping/>
  </p:clrMapOvr>
  <p:transition xmlns:p14="http://schemas.microsoft.com/office/powerpoint/2010/mai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a:extLst>
              <a:ext uri="{FF2B5EF4-FFF2-40B4-BE49-F238E27FC236}">
                <a16:creationId xmlns:a16="http://schemas.microsoft.com/office/drawing/2014/main" xmlns="" id="{E28B1811-7AAB-3B48-8D04-08D6263190F4}"/>
              </a:ext>
            </a:extLst>
          </p:cNvPr>
          <p:cNvSpPr>
            <a:spLocks noChangeAspect="1"/>
          </p:cNvSpPr>
          <p:nvPr/>
        </p:nvSpPr>
        <p:spPr>
          <a:xfrm>
            <a:off x="1494973" y="854162"/>
            <a:ext cx="7235370" cy="91440"/>
          </a:xfrm>
          <a:prstGeom prst="roundRect">
            <a:avLst>
              <a:gd name="adj" fmla="val 50000"/>
            </a:avLst>
          </a:prstGeom>
          <a:gradFill>
            <a:gsLst>
              <a:gs pos="0">
                <a:srgbClr val="28728A"/>
              </a:gs>
              <a:gs pos="100000">
                <a:srgbClr val="BBCE25"/>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noFill/>
              </a:ln>
            </a:endParaRPr>
          </a:p>
        </p:txBody>
      </p:sp>
      <p:pic>
        <p:nvPicPr>
          <p:cNvPr id="4" name="Image 3">
            <a:extLst>
              <a:ext uri="{FF2B5EF4-FFF2-40B4-BE49-F238E27FC236}">
                <a16:creationId xmlns:a16="http://schemas.microsoft.com/office/drawing/2014/main" xmlns="" id="{3C0BC00A-DE5F-9241-BD4C-2209B81F77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7579" y="1508543"/>
            <a:ext cx="3762826" cy="5017101"/>
          </a:xfrm>
          <a:prstGeom prst="rect">
            <a:avLst/>
          </a:prstGeom>
          <a:effectLst>
            <a:outerShdw blurRad="50800" dist="38100" dir="2700000" algn="tl" rotWithShape="0">
              <a:prstClr val="black">
                <a:alpha val="40000"/>
              </a:prstClr>
            </a:outerShdw>
          </a:effectLst>
        </p:spPr>
      </p:pic>
      <p:sp>
        <p:nvSpPr>
          <p:cNvPr id="5" name="Rectangle 10">
            <a:extLst>
              <a:ext uri="{FF2B5EF4-FFF2-40B4-BE49-F238E27FC236}">
                <a16:creationId xmlns:a16="http://schemas.microsoft.com/office/drawing/2014/main" xmlns="" id="{8CBBE0D3-24ED-C741-ACC4-743CD7DBF4B4}"/>
              </a:ext>
            </a:extLst>
          </p:cNvPr>
          <p:cNvSpPr>
            <a:spLocks noChangeArrowheads="1"/>
          </p:cNvSpPr>
          <p:nvPr/>
        </p:nvSpPr>
        <p:spPr bwMode="auto">
          <a:xfrm>
            <a:off x="1393372" y="50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fr-FR" sz="2000">
                <a:solidFill>
                  <a:srgbClr val="058000"/>
                </a:solidFill>
                <a:latin typeface="Arial Narrow" panose="020B0604020202020204" pitchFamily="34" charset="0"/>
                <a:cs typeface="Arial Narrow" panose="020B0604020202020204" pitchFamily="34" charset="0"/>
              </a:rPr>
              <a:t>La mycorhization contrôlée stimule la croissance des arbres ...</a:t>
            </a:r>
          </a:p>
        </p:txBody>
      </p:sp>
      <p:sp>
        <p:nvSpPr>
          <p:cNvPr id="6" name="Rectangle 5">
            <a:extLst>
              <a:ext uri="{FF2B5EF4-FFF2-40B4-BE49-F238E27FC236}">
                <a16:creationId xmlns:a16="http://schemas.microsoft.com/office/drawing/2014/main" xmlns="" id="{2067498A-FD4A-A74D-B400-2AEC13F6E236}"/>
              </a:ext>
            </a:extLst>
          </p:cNvPr>
          <p:cNvSpPr/>
          <p:nvPr/>
        </p:nvSpPr>
        <p:spPr>
          <a:xfrm>
            <a:off x="1494974" y="957423"/>
            <a:ext cx="7551056" cy="400110"/>
          </a:xfrm>
          <a:prstGeom prst="rect">
            <a:avLst/>
          </a:prstGeom>
        </p:spPr>
        <p:txBody>
          <a:bodyPr wrap="square">
            <a:spAutoFit/>
          </a:bodyPr>
          <a:lstStyle/>
          <a:p>
            <a:r>
              <a:rPr lang="fr-FR" sz="2000">
                <a:solidFill>
                  <a:srgbClr val="058000"/>
                </a:solidFill>
                <a:latin typeface="Arial Narrow" panose="020B0604020202020204" pitchFamily="34" charset="0"/>
                <a:cs typeface="Arial Narrow" panose="020B0604020202020204" pitchFamily="34" charset="0"/>
              </a:rPr>
              <a:t>... pourrait-elle atténuer les effets de la sécheresse édaphique ?</a:t>
            </a:r>
            <a:endParaRPr lang="fr-FR" sz="2000"/>
          </a:p>
        </p:txBody>
      </p:sp>
      <p:pic>
        <p:nvPicPr>
          <p:cNvPr id="10" name="Image 9">
            <a:extLst>
              <a:ext uri="{FF2B5EF4-FFF2-40B4-BE49-F238E27FC236}">
                <a16:creationId xmlns:a16="http://schemas.microsoft.com/office/drawing/2014/main" xmlns="" id="{B01ED4B8-4C48-D545-9F2C-166FD429B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8767" y="3079201"/>
            <a:ext cx="3008727" cy="3600996"/>
          </a:xfrm>
          <a:prstGeom prst="rect">
            <a:avLst/>
          </a:prstGeom>
        </p:spPr>
      </p:pic>
      <p:pic>
        <p:nvPicPr>
          <p:cNvPr id="12" name="Image 11">
            <a:extLst>
              <a:ext uri="{FF2B5EF4-FFF2-40B4-BE49-F238E27FC236}">
                <a16:creationId xmlns:a16="http://schemas.microsoft.com/office/drawing/2014/main" xmlns="" id="{CDA91301-A30E-AF42-9844-0E67A00162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9074" y="1330737"/>
            <a:ext cx="2268113" cy="1363313"/>
          </a:xfrm>
          <a:prstGeom prst="rect">
            <a:avLst/>
          </a:prstGeom>
          <a:effectLst>
            <a:outerShdw blurRad="50800" dist="38100" dir="2700000" algn="tl" rotWithShape="0">
              <a:prstClr val="black">
                <a:alpha val="40000"/>
              </a:prstClr>
            </a:outerShdw>
          </a:effectLst>
        </p:spPr>
      </p:pic>
      <p:sp>
        <p:nvSpPr>
          <p:cNvPr id="13" name="ZoneTexte 12">
            <a:extLst>
              <a:ext uri="{FF2B5EF4-FFF2-40B4-BE49-F238E27FC236}">
                <a16:creationId xmlns:a16="http://schemas.microsoft.com/office/drawing/2014/main" xmlns="" id="{1B7DDE90-D055-6141-9B33-1A224AB457E9}"/>
              </a:ext>
            </a:extLst>
          </p:cNvPr>
          <p:cNvSpPr txBox="1"/>
          <p:nvPr/>
        </p:nvSpPr>
        <p:spPr>
          <a:xfrm>
            <a:off x="4852799" y="2732737"/>
            <a:ext cx="3080663" cy="276999"/>
          </a:xfrm>
          <a:prstGeom prst="rect">
            <a:avLst/>
          </a:prstGeom>
          <a:noFill/>
        </p:spPr>
        <p:txBody>
          <a:bodyPr wrap="square" rtlCol="0">
            <a:spAutoFit/>
          </a:bodyPr>
          <a:lstStyle/>
          <a:p>
            <a:pPr algn="ctr"/>
            <a:r>
              <a:rPr lang="fr-FR" sz="1200">
                <a:latin typeface="Arial Narrow" panose="020B0604020202020204" pitchFamily="34" charset="0"/>
                <a:cs typeface="Arial Narrow" panose="020B0604020202020204" pitchFamily="34" charset="0"/>
              </a:rPr>
              <a:t>Ectomycorhizes de </a:t>
            </a:r>
            <a:r>
              <a:rPr lang="fr-FR" sz="1200" i="1">
                <a:latin typeface="Arial Narrow" panose="020B0604020202020204" pitchFamily="34" charset="0"/>
                <a:cs typeface="Arial Narrow" panose="020B0604020202020204" pitchFamily="34" charset="0"/>
              </a:rPr>
              <a:t>Cenococcum geophilum</a:t>
            </a:r>
          </a:p>
        </p:txBody>
      </p:sp>
      <p:sp>
        <p:nvSpPr>
          <p:cNvPr id="7" name="ZoneTexte 6">
            <a:extLst>
              <a:ext uri="{FF2B5EF4-FFF2-40B4-BE49-F238E27FC236}">
                <a16:creationId xmlns:a16="http://schemas.microsoft.com/office/drawing/2014/main" xmlns="" id="{9A8EB68C-8A07-0942-9F56-DFE1B5BA62CE}"/>
              </a:ext>
            </a:extLst>
          </p:cNvPr>
          <p:cNvSpPr txBox="1"/>
          <p:nvPr/>
        </p:nvSpPr>
        <p:spPr>
          <a:xfrm>
            <a:off x="1858723" y="1938867"/>
            <a:ext cx="758541" cy="461665"/>
          </a:xfrm>
          <a:prstGeom prst="rect">
            <a:avLst/>
          </a:prstGeom>
          <a:noFill/>
        </p:spPr>
        <p:txBody>
          <a:bodyPr wrap="none" rtlCol="0">
            <a:spAutoFit/>
          </a:bodyPr>
          <a:lstStyle/>
          <a:p>
            <a:pPr algn="ctr"/>
            <a:r>
              <a:rPr lang="fr-FR" sz="1200">
                <a:solidFill>
                  <a:schemeClr val="bg1"/>
                </a:solidFill>
                <a:latin typeface="Arial Narrow" panose="020B0604020202020204" pitchFamily="34" charset="0"/>
                <a:cs typeface="Arial Narrow" panose="020B0604020202020204" pitchFamily="34" charset="0"/>
              </a:rPr>
              <a:t>non</a:t>
            </a:r>
          </a:p>
          <a:p>
            <a:pPr algn="ctr"/>
            <a:r>
              <a:rPr lang="fr-FR" sz="1200">
                <a:solidFill>
                  <a:schemeClr val="bg1"/>
                </a:solidFill>
                <a:latin typeface="Arial Narrow" panose="020B0604020202020204" pitchFamily="34" charset="0"/>
                <a:cs typeface="Arial Narrow" panose="020B0604020202020204" pitchFamily="34" charset="0"/>
              </a:rPr>
              <a:t>mycorhizé</a:t>
            </a:r>
          </a:p>
        </p:txBody>
      </p:sp>
      <p:sp>
        <p:nvSpPr>
          <p:cNvPr id="11" name="ZoneTexte 10">
            <a:extLst>
              <a:ext uri="{FF2B5EF4-FFF2-40B4-BE49-F238E27FC236}">
                <a16:creationId xmlns:a16="http://schemas.microsoft.com/office/drawing/2014/main" xmlns="" id="{3058FB4C-1DDD-1042-A6A4-6B4FCD50191E}"/>
              </a:ext>
            </a:extLst>
          </p:cNvPr>
          <p:cNvSpPr txBox="1"/>
          <p:nvPr/>
        </p:nvSpPr>
        <p:spPr>
          <a:xfrm>
            <a:off x="3779912" y="1988840"/>
            <a:ext cx="758541" cy="276999"/>
          </a:xfrm>
          <a:prstGeom prst="rect">
            <a:avLst/>
          </a:prstGeom>
          <a:noFill/>
        </p:spPr>
        <p:txBody>
          <a:bodyPr wrap="none" rtlCol="0">
            <a:spAutoFit/>
          </a:bodyPr>
          <a:lstStyle/>
          <a:p>
            <a:pPr algn="ctr"/>
            <a:r>
              <a:rPr lang="fr-FR" sz="1200">
                <a:solidFill>
                  <a:schemeClr val="bg1"/>
                </a:solidFill>
                <a:latin typeface="Arial Narrow" panose="020B0604020202020204" pitchFamily="34" charset="0"/>
                <a:cs typeface="Arial Narrow" panose="020B0604020202020204" pitchFamily="34" charset="0"/>
              </a:rPr>
              <a:t>mycorhizé</a:t>
            </a:r>
          </a:p>
        </p:txBody>
      </p:sp>
      <p:sp>
        <p:nvSpPr>
          <p:cNvPr id="14" name="ZoneTexte 13">
            <a:extLst>
              <a:ext uri="{FF2B5EF4-FFF2-40B4-BE49-F238E27FC236}">
                <a16:creationId xmlns:a16="http://schemas.microsoft.com/office/drawing/2014/main" xmlns="" id="{8FB384CB-83F0-7F4F-8AD4-CFBD67AFDF29}"/>
              </a:ext>
            </a:extLst>
          </p:cNvPr>
          <p:cNvSpPr txBox="1"/>
          <p:nvPr/>
        </p:nvSpPr>
        <p:spPr>
          <a:xfrm>
            <a:off x="2995165" y="6021288"/>
            <a:ext cx="599844" cy="276999"/>
          </a:xfrm>
          <a:prstGeom prst="rect">
            <a:avLst/>
          </a:prstGeom>
          <a:noFill/>
        </p:spPr>
        <p:txBody>
          <a:bodyPr wrap="none" rtlCol="0">
            <a:spAutoFit/>
          </a:bodyPr>
          <a:lstStyle/>
          <a:p>
            <a:pPr algn="ctr"/>
            <a:r>
              <a:rPr lang="fr-FR" sz="1200">
                <a:solidFill>
                  <a:schemeClr val="bg1"/>
                </a:solidFill>
                <a:latin typeface="Arial Narrow" panose="020B0604020202020204" pitchFamily="34" charset="0"/>
                <a:cs typeface="Arial Narrow" panose="020B0604020202020204" pitchFamily="34" charset="0"/>
              </a:rPr>
              <a:t>C Bach</a:t>
            </a:r>
          </a:p>
        </p:txBody>
      </p:sp>
      <p:sp>
        <p:nvSpPr>
          <p:cNvPr id="15" name="ZoneTexte 14">
            <a:extLst>
              <a:ext uri="{FF2B5EF4-FFF2-40B4-BE49-F238E27FC236}">
                <a16:creationId xmlns:a16="http://schemas.microsoft.com/office/drawing/2014/main" xmlns="" id="{466B26C8-E72E-7949-85F2-35E3B688387E}"/>
              </a:ext>
            </a:extLst>
          </p:cNvPr>
          <p:cNvSpPr txBox="1"/>
          <p:nvPr/>
        </p:nvSpPr>
        <p:spPr>
          <a:xfrm>
            <a:off x="7656035" y="3390769"/>
            <a:ext cx="663963" cy="246221"/>
          </a:xfrm>
          <a:prstGeom prst="rect">
            <a:avLst/>
          </a:prstGeom>
          <a:noFill/>
        </p:spPr>
        <p:txBody>
          <a:bodyPr wrap="none" rtlCol="0">
            <a:spAutoFit/>
          </a:bodyPr>
          <a:lstStyle/>
          <a:p>
            <a:pPr algn="ctr"/>
            <a:r>
              <a:rPr lang="fr-FR" sz="1000">
                <a:latin typeface="Arial Narrow" panose="020B0604020202020204" pitchFamily="34" charset="0"/>
                <a:cs typeface="Arial Narrow" panose="020B0604020202020204" pitchFamily="34" charset="0"/>
              </a:rPr>
              <a:t>mycorhizé</a:t>
            </a:r>
          </a:p>
        </p:txBody>
      </p:sp>
      <p:sp>
        <p:nvSpPr>
          <p:cNvPr id="16" name="ZoneTexte 15">
            <a:extLst>
              <a:ext uri="{FF2B5EF4-FFF2-40B4-BE49-F238E27FC236}">
                <a16:creationId xmlns:a16="http://schemas.microsoft.com/office/drawing/2014/main" xmlns="" id="{8F786918-F05A-C944-8471-53D8B75F8CDD}"/>
              </a:ext>
            </a:extLst>
          </p:cNvPr>
          <p:cNvSpPr txBox="1"/>
          <p:nvPr/>
        </p:nvSpPr>
        <p:spPr>
          <a:xfrm>
            <a:off x="7656035" y="3534702"/>
            <a:ext cx="865943" cy="246221"/>
          </a:xfrm>
          <a:prstGeom prst="rect">
            <a:avLst/>
          </a:prstGeom>
          <a:noFill/>
        </p:spPr>
        <p:txBody>
          <a:bodyPr wrap="none" rtlCol="0">
            <a:spAutoFit/>
          </a:bodyPr>
          <a:lstStyle/>
          <a:p>
            <a:pPr algn="ctr"/>
            <a:r>
              <a:rPr lang="fr-FR" sz="1000">
                <a:latin typeface="Arial Narrow" panose="020B0604020202020204" pitchFamily="34" charset="0"/>
                <a:cs typeface="Arial Narrow" panose="020B0604020202020204" pitchFamily="34" charset="0"/>
              </a:rPr>
              <a:t>non mycorhizé</a:t>
            </a:r>
          </a:p>
        </p:txBody>
      </p:sp>
      <p:sp>
        <p:nvSpPr>
          <p:cNvPr id="17" name="ZoneTexte 16">
            <a:extLst>
              <a:ext uri="{FF2B5EF4-FFF2-40B4-BE49-F238E27FC236}">
                <a16:creationId xmlns:a16="http://schemas.microsoft.com/office/drawing/2014/main" xmlns="" id="{4DEAB46D-9D63-504E-B69C-AF16EC82A72A}"/>
              </a:ext>
            </a:extLst>
          </p:cNvPr>
          <p:cNvSpPr txBox="1"/>
          <p:nvPr/>
        </p:nvSpPr>
        <p:spPr>
          <a:xfrm>
            <a:off x="7656035" y="3856435"/>
            <a:ext cx="663963" cy="246221"/>
          </a:xfrm>
          <a:prstGeom prst="rect">
            <a:avLst/>
          </a:prstGeom>
          <a:noFill/>
        </p:spPr>
        <p:txBody>
          <a:bodyPr wrap="none" rtlCol="0">
            <a:spAutoFit/>
          </a:bodyPr>
          <a:lstStyle/>
          <a:p>
            <a:pPr algn="ctr"/>
            <a:r>
              <a:rPr lang="fr-FR" sz="1000">
                <a:latin typeface="Arial Narrow" panose="020B0604020202020204" pitchFamily="34" charset="0"/>
                <a:cs typeface="Arial Narrow" panose="020B0604020202020204" pitchFamily="34" charset="0"/>
              </a:rPr>
              <a:t>mycorhizé</a:t>
            </a:r>
          </a:p>
        </p:txBody>
      </p:sp>
      <p:sp>
        <p:nvSpPr>
          <p:cNvPr id="18" name="ZoneTexte 17">
            <a:extLst>
              <a:ext uri="{FF2B5EF4-FFF2-40B4-BE49-F238E27FC236}">
                <a16:creationId xmlns:a16="http://schemas.microsoft.com/office/drawing/2014/main" xmlns="" id="{128272AF-D487-054A-8894-FBB8091C49F2}"/>
              </a:ext>
            </a:extLst>
          </p:cNvPr>
          <p:cNvSpPr txBox="1"/>
          <p:nvPr/>
        </p:nvSpPr>
        <p:spPr>
          <a:xfrm>
            <a:off x="7656035" y="4135840"/>
            <a:ext cx="865943" cy="246221"/>
          </a:xfrm>
          <a:prstGeom prst="rect">
            <a:avLst/>
          </a:prstGeom>
          <a:noFill/>
        </p:spPr>
        <p:txBody>
          <a:bodyPr wrap="none" rtlCol="0">
            <a:spAutoFit/>
          </a:bodyPr>
          <a:lstStyle/>
          <a:p>
            <a:pPr algn="ctr"/>
            <a:r>
              <a:rPr lang="fr-FR" sz="1000">
                <a:latin typeface="Arial Narrow" panose="020B0604020202020204" pitchFamily="34" charset="0"/>
                <a:cs typeface="Arial Narrow" panose="020B0604020202020204" pitchFamily="34" charset="0"/>
              </a:rPr>
              <a:t>non mycorhizé</a:t>
            </a:r>
          </a:p>
        </p:txBody>
      </p:sp>
      <p:sp>
        <p:nvSpPr>
          <p:cNvPr id="8" name="ZoneTexte 7">
            <a:extLst>
              <a:ext uri="{FF2B5EF4-FFF2-40B4-BE49-F238E27FC236}">
                <a16:creationId xmlns:a16="http://schemas.microsoft.com/office/drawing/2014/main" xmlns="" id="{974FE5E7-D507-864A-B87E-EAED6790F46A}"/>
              </a:ext>
            </a:extLst>
          </p:cNvPr>
          <p:cNvSpPr txBox="1"/>
          <p:nvPr/>
        </p:nvSpPr>
        <p:spPr>
          <a:xfrm>
            <a:off x="5985933" y="3429000"/>
            <a:ext cx="587020" cy="307777"/>
          </a:xfrm>
          <a:prstGeom prst="rect">
            <a:avLst/>
          </a:prstGeom>
          <a:noFill/>
        </p:spPr>
        <p:txBody>
          <a:bodyPr wrap="none" rtlCol="0">
            <a:spAutoFit/>
          </a:bodyPr>
          <a:lstStyle/>
          <a:p>
            <a:r>
              <a:rPr lang="fr-FR" sz="1400">
                <a:solidFill>
                  <a:schemeClr val="tx2">
                    <a:lumMod val="60000"/>
                    <a:lumOff val="40000"/>
                  </a:schemeClr>
                </a:solidFill>
                <a:latin typeface="Arial Narrow" panose="020B0604020202020204" pitchFamily="34" charset="0"/>
                <a:cs typeface="Arial Narrow" panose="020B0604020202020204" pitchFamily="34" charset="0"/>
              </a:rPr>
              <a:t>+ H</a:t>
            </a:r>
            <a:r>
              <a:rPr lang="fr-FR" sz="1400" baseline="-25000">
                <a:solidFill>
                  <a:schemeClr val="tx2">
                    <a:lumMod val="60000"/>
                    <a:lumOff val="40000"/>
                  </a:schemeClr>
                </a:solidFill>
                <a:latin typeface="Arial Narrow" panose="020B0604020202020204" pitchFamily="34" charset="0"/>
                <a:cs typeface="Arial Narrow" panose="020B0604020202020204" pitchFamily="34" charset="0"/>
              </a:rPr>
              <a:t>2</a:t>
            </a:r>
            <a:r>
              <a:rPr lang="fr-FR" sz="1400">
                <a:solidFill>
                  <a:schemeClr val="tx2">
                    <a:lumMod val="60000"/>
                    <a:lumOff val="40000"/>
                  </a:schemeClr>
                </a:solidFill>
                <a:latin typeface="Arial Narrow" panose="020B0604020202020204" pitchFamily="34" charset="0"/>
                <a:cs typeface="Arial Narrow" panose="020B0604020202020204" pitchFamily="34" charset="0"/>
              </a:rPr>
              <a:t>O</a:t>
            </a:r>
          </a:p>
        </p:txBody>
      </p:sp>
      <p:sp>
        <p:nvSpPr>
          <p:cNvPr id="19" name="ZoneTexte 18">
            <a:extLst>
              <a:ext uri="{FF2B5EF4-FFF2-40B4-BE49-F238E27FC236}">
                <a16:creationId xmlns:a16="http://schemas.microsoft.com/office/drawing/2014/main" xmlns="" id="{37B94D48-2DF3-BB47-87B4-8F59E3F3C4C6}"/>
              </a:ext>
            </a:extLst>
          </p:cNvPr>
          <p:cNvSpPr txBox="1"/>
          <p:nvPr/>
        </p:nvSpPr>
        <p:spPr>
          <a:xfrm>
            <a:off x="6156176" y="4005064"/>
            <a:ext cx="550151" cy="307777"/>
          </a:xfrm>
          <a:prstGeom prst="rect">
            <a:avLst/>
          </a:prstGeom>
          <a:noFill/>
        </p:spPr>
        <p:txBody>
          <a:bodyPr wrap="none" rtlCol="0">
            <a:spAutoFit/>
          </a:bodyPr>
          <a:lstStyle/>
          <a:p>
            <a:r>
              <a:rPr lang="fr-FR" sz="1400">
                <a:solidFill>
                  <a:schemeClr val="tx2">
                    <a:lumMod val="60000"/>
                    <a:lumOff val="40000"/>
                  </a:schemeClr>
                </a:solidFill>
                <a:latin typeface="Arial Narrow" panose="020B0604020202020204" pitchFamily="34" charset="0"/>
                <a:cs typeface="Arial Narrow" panose="020B0604020202020204" pitchFamily="34" charset="0"/>
              </a:rPr>
              <a:t>- H</a:t>
            </a:r>
            <a:r>
              <a:rPr lang="fr-FR" sz="1400" baseline="-25000">
                <a:solidFill>
                  <a:schemeClr val="tx2">
                    <a:lumMod val="60000"/>
                    <a:lumOff val="40000"/>
                  </a:schemeClr>
                </a:solidFill>
                <a:latin typeface="Arial Narrow" panose="020B0604020202020204" pitchFamily="34" charset="0"/>
                <a:cs typeface="Arial Narrow" panose="020B0604020202020204" pitchFamily="34" charset="0"/>
              </a:rPr>
              <a:t>2</a:t>
            </a:r>
            <a:r>
              <a:rPr lang="fr-FR" sz="1400">
                <a:solidFill>
                  <a:schemeClr val="tx2">
                    <a:lumMod val="60000"/>
                    <a:lumOff val="40000"/>
                  </a:schemeClr>
                </a:solidFill>
                <a:latin typeface="Arial Narrow" panose="020B0604020202020204" pitchFamily="34" charset="0"/>
                <a:cs typeface="Arial Narrow" panose="020B0604020202020204" pitchFamily="34" charset="0"/>
              </a:rPr>
              <a:t>O</a:t>
            </a:r>
          </a:p>
        </p:txBody>
      </p:sp>
      <p:sp>
        <p:nvSpPr>
          <p:cNvPr id="20" name="ZoneTexte 19">
            <a:extLst>
              <a:ext uri="{FF2B5EF4-FFF2-40B4-BE49-F238E27FC236}">
                <a16:creationId xmlns:a16="http://schemas.microsoft.com/office/drawing/2014/main" xmlns="" id="{7810078F-11E1-EA4C-B7F7-9947C4FB1E2A}"/>
              </a:ext>
            </a:extLst>
          </p:cNvPr>
          <p:cNvSpPr txBox="1"/>
          <p:nvPr/>
        </p:nvSpPr>
        <p:spPr>
          <a:xfrm>
            <a:off x="5103181" y="6453413"/>
            <a:ext cx="955711" cy="246221"/>
          </a:xfrm>
          <a:prstGeom prst="rect">
            <a:avLst/>
          </a:prstGeom>
          <a:noFill/>
        </p:spPr>
        <p:txBody>
          <a:bodyPr wrap="none" rtlCol="0">
            <a:spAutoFit/>
          </a:bodyPr>
          <a:lstStyle/>
          <a:p>
            <a:pPr algn="ctr"/>
            <a:r>
              <a:rPr lang="fr-FR" sz="1000">
                <a:latin typeface="Arial Narrow" panose="020B0604020202020204" pitchFamily="34" charset="0"/>
                <a:cs typeface="Arial Narrow" panose="020B0604020202020204" pitchFamily="34" charset="0"/>
              </a:rPr>
              <a:t>Teneur en Azote</a:t>
            </a:r>
          </a:p>
        </p:txBody>
      </p:sp>
      <p:sp>
        <p:nvSpPr>
          <p:cNvPr id="21" name="ZoneTexte 20">
            <a:extLst>
              <a:ext uri="{FF2B5EF4-FFF2-40B4-BE49-F238E27FC236}">
                <a16:creationId xmlns:a16="http://schemas.microsoft.com/office/drawing/2014/main" xmlns="" id="{293CCDA4-34A7-304B-B387-6664462E7CE8}"/>
              </a:ext>
            </a:extLst>
          </p:cNvPr>
          <p:cNvSpPr txBox="1"/>
          <p:nvPr/>
        </p:nvSpPr>
        <p:spPr>
          <a:xfrm>
            <a:off x="6566950" y="6444941"/>
            <a:ext cx="1431803" cy="246221"/>
          </a:xfrm>
          <a:prstGeom prst="rect">
            <a:avLst/>
          </a:prstGeom>
          <a:noFill/>
        </p:spPr>
        <p:txBody>
          <a:bodyPr wrap="none" rtlCol="0">
            <a:spAutoFit/>
          </a:bodyPr>
          <a:lstStyle/>
          <a:p>
            <a:pPr algn="ctr"/>
            <a:r>
              <a:rPr lang="fr-FR" sz="1000">
                <a:latin typeface="Arial Narrow" panose="020B0604020202020204" pitchFamily="34" charset="0"/>
                <a:cs typeface="Arial Narrow" panose="020B0604020202020204" pitchFamily="34" charset="0"/>
              </a:rPr>
              <a:t>Efficience d’utilisation H</a:t>
            </a:r>
            <a:r>
              <a:rPr lang="fr-FR" sz="1000" baseline="-25000">
                <a:latin typeface="Arial Narrow" panose="020B0604020202020204" pitchFamily="34" charset="0"/>
                <a:cs typeface="Arial Narrow" panose="020B0604020202020204" pitchFamily="34" charset="0"/>
              </a:rPr>
              <a:t>2</a:t>
            </a:r>
            <a:r>
              <a:rPr lang="fr-FR" sz="1000">
                <a:latin typeface="Arial Narrow" panose="020B0604020202020204" pitchFamily="34" charset="0"/>
                <a:cs typeface="Arial Narrow" panose="020B0604020202020204" pitchFamily="34" charset="0"/>
              </a:rPr>
              <a:t>O</a:t>
            </a:r>
          </a:p>
        </p:txBody>
      </p:sp>
    </p:spTree>
    <p:extLst>
      <p:ext uri="{BB962C8B-B14F-4D97-AF65-F5344CB8AC3E}">
        <p14:creationId xmlns:p14="http://schemas.microsoft.com/office/powerpoint/2010/main" val="958113630"/>
      </p:ext>
    </p:extLst>
  </p:cSld>
  <p:clrMapOvr>
    <a:masterClrMapping/>
  </p:clrMapOvr>
  <p:transition xmlns:p14="http://schemas.microsoft.com/office/powerpoint/2010/mai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0EEE1CBF-A6F4-5F43-9DA9-2D2F20CD5AA7}"/>
              </a:ext>
            </a:extLst>
          </p:cNvPr>
          <p:cNvSpPr>
            <a:spLocks noGrp="1"/>
          </p:cNvSpPr>
          <p:nvPr>
            <p:ph type="title"/>
          </p:nvPr>
        </p:nvSpPr>
        <p:spPr>
          <a:xfrm>
            <a:off x="1728535" y="245468"/>
            <a:ext cx="5686929" cy="598267"/>
          </a:xfrm>
        </p:spPr>
        <p:txBody>
          <a:bodyPr>
            <a:noAutofit/>
          </a:bodyPr>
          <a:lstStyle/>
          <a:p>
            <a:r>
              <a:rPr lang="fr-FR" sz="1800" b="1">
                <a:solidFill>
                  <a:srgbClr val="008F00"/>
                </a:solidFill>
                <a:latin typeface="Arial" panose="020B0604020202020204" pitchFamily="34" charset="0"/>
                <a:cs typeface="Arial" panose="020B0604020202020204" pitchFamily="34" charset="0"/>
              </a:rPr>
              <a:t>Recherches sur les interactions entre </a:t>
            </a:r>
            <a:br>
              <a:rPr lang="fr-FR" sz="1800" b="1">
                <a:solidFill>
                  <a:srgbClr val="008F00"/>
                </a:solidFill>
                <a:latin typeface="Arial" panose="020B0604020202020204" pitchFamily="34" charset="0"/>
                <a:cs typeface="Arial" panose="020B0604020202020204" pitchFamily="34" charset="0"/>
              </a:rPr>
            </a:br>
            <a:r>
              <a:rPr lang="fr-FR" sz="1800" b="1">
                <a:solidFill>
                  <a:srgbClr val="008F00"/>
                </a:solidFill>
                <a:latin typeface="Arial" panose="020B0604020202020204" pitchFamily="34" charset="0"/>
                <a:cs typeface="Arial" panose="020B0604020202020204" pitchFamily="34" charset="0"/>
              </a:rPr>
              <a:t>la gestion forestière et la biodiversité</a:t>
            </a:r>
            <a:endParaRPr lang="fr-FR" sz="1800">
              <a:solidFill>
                <a:srgbClr val="008F00"/>
              </a:solidFill>
              <a:latin typeface="Arial" panose="020B0604020202020204" pitchFamily="34" charset="0"/>
              <a:cs typeface="Arial" panose="020B0604020202020204" pitchFamily="34" charset="0"/>
            </a:endParaRPr>
          </a:p>
        </p:txBody>
      </p:sp>
      <p:grpSp>
        <p:nvGrpSpPr>
          <p:cNvPr id="6" name="Groupe 5">
            <a:extLst>
              <a:ext uri="{FF2B5EF4-FFF2-40B4-BE49-F238E27FC236}">
                <a16:creationId xmlns:a16="http://schemas.microsoft.com/office/drawing/2014/main" xmlns="" id="{E753AC9E-4CF3-0146-BE94-D0F04B6056BB}"/>
              </a:ext>
            </a:extLst>
          </p:cNvPr>
          <p:cNvGrpSpPr/>
          <p:nvPr/>
        </p:nvGrpSpPr>
        <p:grpSpPr>
          <a:xfrm>
            <a:off x="0" y="0"/>
            <a:ext cx="1175726" cy="1539631"/>
            <a:chOff x="0" y="0"/>
            <a:chExt cx="1456970" cy="1981200"/>
          </a:xfrm>
        </p:grpSpPr>
        <p:pic>
          <p:nvPicPr>
            <p:cNvPr id="7" name="Image 6">
              <a:extLst>
                <a:ext uri="{FF2B5EF4-FFF2-40B4-BE49-F238E27FC236}">
                  <a16:creationId xmlns:a16="http://schemas.microsoft.com/office/drawing/2014/main" xmlns="" id="{708620AC-7900-8446-AB10-846086E7F3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95400" cy="1981200"/>
            </a:xfrm>
            <a:prstGeom prst="rect">
              <a:avLst/>
            </a:prstGeom>
          </p:spPr>
        </p:pic>
        <p:sp>
          <p:nvSpPr>
            <p:cNvPr id="8" name="Rectangle 7">
              <a:extLst>
                <a:ext uri="{FF2B5EF4-FFF2-40B4-BE49-F238E27FC236}">
                  <a16:creationId xmlns:a16="http://schemas.microsoft.com/office/drawing/2014/main" xmlns="" id="{FEE0CB64-9468-9D4B-9FB8-EA2DDC09B2E5}"/>
                </a:ext>
              </a:extLst>
            </p:cNvPr>
            <p:cNvSpPr/>
            <p:nvPr/>
          </p:nvSpPr>
          <p:spPr>
            <a:xfrm>
              <a:off x="1142998" y="815733"/>
              <a:ext cx="313972" cy="116546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5" name="Espace réservé du contenu 3">
            <a:extLst>
              <a:ext uri="{FF2B5EF4-FFF2-40B4-BE49-F238E27FC236}">
                <a16:creationId xmlns:a16="http://schemas.microsoft.com/office/drawing/2014/main" xmlns="" id="{61FB8471-9C10-FD42-99EF-80D4F1B7169D}"/>
              </a:ext>
            </a:extLst>
          </p:cNvPr>
          <p:cNvSpPr>
            <a:spLocks noGrp="1"/>
          </p:cNvSpPr>
          <p:nvPr>
            <p:ph idx="1"/>
          </p:nvPr>
        </p:nvSpPr>
        <p:spPr>
          <a:xfrm>
            <a:off x="628650" y="1245704"/>
            <a:ext cx="7886700" cy="3380725"/>
          </a:xfrm>
        </p:spPr>
        <p:txBody>
          <a:bodyPr anchor="t">
            <a:noAutofit/>
          </a:bodyPr>
          <a:lstStyle/>
          <a:p>
            <a:pPr marL="0" indent="0">
              <a:lnSpc>
                <a:spcPct val="100000"/>
              </a:lnSpc>
              <a:buNone/>
            </a:pPr>
            <a:r>
              <a:rPr lang="fr-FR" sz="1800" b="1">
                <a:solidFill>
                  <a:srgbClr val="008F00"/>
                </a:solidFill>
                <a:latin typeface="Arial" panose="020B0604020202020204" pitchFamily="34" charset="0"/>
                <a:cs typeface="Arial" panose="020B0604020202020204" pitchFamily="34" charset="0"/>
              </a:rPr>
              <a:t>Les priorités</a:t>
            </a:r>
          </a:p>
          <a:p>
            <a:pPr marL="0" indent="0">
              <a:lnSpc>
                <a:spcPct val="100000"/>
              </a:lnSpc>
              <a:buNone/>
            </a:pPr>
            <a:endParaRPr lang="fr-FR" sz="1800" b="1">
              <a:solidFill>
                <a:srgbClr val="008F00"/>
              </a:solidFill>
              <a:latin typeface="Arial" panose="020B0604020202020204" pitchFamily="34" charset="0"/>
              <a:cs typeface="Arial" panose="020B0604020202020204" pitchFamily="34" charset="0"/>
            </a:endParaRPr>
          </a:p>
          <a:p>
            <a:pPr>
              <a:lnSpc>
                <a:spcPct val="100000"/>
              </a:lnSpc>
            </a:pPr>
            <a:r>
              <a:rPr lang="fr-FR" sz="1600">
                <a:latin typeface="Arial" panose="020B0604020202020204" pitchFamily="34" charset="0"/>
                <a:cs typeface="Arial" panose="020B0604020202020204" pitchFamily="34" charset="0"/>
              </a:rPr>
              <a:t>Anticiper les conséquences sur la biodiversité de l'évolution de la gestion forestière, en particulier le changement d'essences, l’augmentation des volumes récoltés et le raccourcissement des cycles sylvicoles ;</a:t>
            </a:r>
          </a:p>
          <a:p>
            <a:pPr>
              <a:lnSpc>
                <a:spcPct val="100000"/>
              </a:lnSpc>
            </a:pPr>
            <a:r>
              <a:rPr lang="fr-FR" sz="1600">
                <a:latin typeface="Arial" panose="020B0604020202020204" pitchFamily="34" charset="0"/>
                <a:cs typeface="Arial" panose="020B0604020202020204" pitchFamily="34" charset="0"/>
              </a:rPr>
              <a:t>Comprendre l'influence du paysage actuel et passé sur la répartition et la dynamique de la biodiversité forestière ;</a:t>
            </a:r>
          </a:p>
          <a:p>
            <a:pPr>
              <a:lnSpc>
                <a:spcPct val="100000"/>
              </a:lnSpc>
            </a:pPr>
            <a:r>
              <a:rPr lang="fr-FR" sz="1600">
                <a:latin typeface="Arial" panose="020B0604020202020204" pitchFamily="34" charset="0"/>
                <a:cs typeface="Arial" panose="020B0604020202020204" pitchFamily="34" charset="0"/>
              </a:rPr>
              <a:t>Développer des méthodes d'inventaires standardisées, destinées en particulier aux gestionnaires et aux suivis de biodiversité ;</a:t>
            </a:r>
          </a:p>
          <a:p>
            <a:pPr>
              <a:lnSpc>
                <a:spcPct val="100000"/>
              </a:lnSpc>
            </a:pPr>
            <a:r>
              <a:rPr lang="fr-FR" sz="1600">
                <a:latin typeface="Arial" panose="020B0604020202020204" pitchFamily="34" charset="0"/>
                <a:cs typeface="Arial" panose="020B0604020202020204" pitchFamily="34" charset="0"/>
              </a:rPr>
              <a:t>Synthétiser et diffuser les connaissances scientifiques sur les pratiques de gestion favorables à la biodiversité.</a:t>
            </a:r>
          </a:p>
        </p:txBody>
      </p:sp>
      <p:pic>
        <p:nvPicPr>
          <p:cNvPr id="11" name="Image 8" descr="UL Logo.tiff">
            <a:extLst>
              <a:ext uri="{FF2B5EF4-FFF2-40B4-BE49-F238E27FC236}">
                <a16:creationId xmlns:a16="http://schemas.microsoft.com/office/drawing/2014/main" xmlns="" id="{83D6AB9C-1955-614E-BB0C-5539F6B10A7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62550" y="463285"/>
            <a:ext cx="1081450" cy="48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 descr="logoarbre_mini.jpg">
            <a:extLst>
              <a:ext uri="{FF2B5EF4-FFF2-40B4-BE49-F238E27FC236}">
                <a16:creationId xmlns:a16="http://schemas.microsoft.com/office/drawing/2014/main" xmlns="" id="{8A6B3D9D-4442-4444-94B0-787C2002F4E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89195" y="495244"/>
            <a:ext cx="500349" cy="7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descr="logo-du-programme-investissements-d-avenir_medium1.jpg">
            <a:extLst>
              <a:ext uri="{FF2B5EF4-FFF2-40B4-BE49-F238E27FC236}">
                <a16:creationId xmlns:a16="http://schemas.microsoft.com/office/drawing/2014/main" xmlns="" id="{4EAF2543-0AB1-B74D-ABCC-02104715E1AF}"/>
              </a:ext>
            </a:extLst>
          </p:cNvPr>
          <p:cNvPicPr>
            <a:picLocks noChangeAspect="1"/>
          </p:cNvPicPr>
          <p:nvPr/>
        </p:nvPicPr>
        <p:blipFill>
          <a:blip r:embed="rId5" cstate="email">
            <a:alphaModFix amt="21000"/>
            <a:extLst>
              <a:ext uri="{28A0092B-C50C-407E-A947-70E740481C1C}">
                <a14:useLocalDpi xmlns:a14="http://schemas.microsoft.com/office/drawing/2010/main"/>
              </a:ext>
            </a:extLst>
          </a:blip>
          <a:stretch>
            <a:fillRect/>
          </a:stretch>
        </p:blipFill>
        <p:spPr>
          <a:xfrm>
            <a:off x="7192485" y="0"/>
            <a:ext cx="910453" cy="922597"/>
          </a:xfrm>
          <a:prstGeom prst="rect">
            <a:avLst/>
          </a:prstGeom>
        </p:spPr>
      </p:pic>
      <p:pic>
        <p:nvPicPr>
          <p:cNvPr id="14" name="Image 13">
            <a:extLst>
              <a:ext uri="{FF2B5EF4-FFF2-40B4-BE49-F238E27FC236}">
                <a16:creationId xmlns:a16="http://schemas.microsoft.com/office/drawing/2014/main" xmlns="" id="{D978252D-5FFE-D840-89CB-A087DCE6EFE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62465" y="221297"/>
            <a:ext cx="868732" cy="229399"/>
          </a:xfrm>
          <a:prstGeom prst="rect">
            <a:avLst/>
          </a:prstGeom>
        </p:spPr>
      </p:pic>
      <p:pic>
        <p:nvPicPr>
          <p:cNvPr id="3" name="Image 2">
            <a:extLst>
              <a:ext uri="{FF2B5EF4-FFF2-40B4-BE49-F238E27FC236}">
                <a16:creationId xmlns:a16="http://schemas.microsoft.com/office/drawing/2014/main" xmlns="" id="{27ABCCEF-6D13-6B44-A6E5-8AA152E87B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4855029"/>
            <a:ext cx="3004457" cy="2002971"/>
          </a:xfrm>
          <a:prstGeom prst="rect">
            <a:avLst/>
          </a:prstGeom>
        </p:spPr>
      </p:pic>
      <p:sp>
        <p:nvSpPr>
          <p:cNvPr id="15" name="Rectangle 14">
            <a:extLst>
              <a:ext uri="{FF2B5EF4-FFF2-40B4-BE49-F238E27FC236}">
                <a16:creationId xmlns:a16="http://schemas.microsoft.com/office/drawing/2014/main" xmlns="" id="{53414234-56A9-D54C-9020-559230134885}"/>
              </a:ext>
            </a:extLst>
          </p:cNvPr>
          <p:cNvSpPr/>
          <p:nvPr/>
        </p:nvSpPr>
        <p:spPr>
          <a:xfrm>
            <a:off x="3690257" y="4867479"/>
            <a:ext cx="4572000" cy="1477328"/>
          </a:xfrm>
          <a:prstGeom prst="rect">
            <a:avLst/>
          </a:prstGeom>
          <a:noFill/>
          <a:ln>
            <a:solidFill>
              <a:srgbClr val="FF0000"/>
            </a:solidFill>
          </a:ln>
        </p:spPr>
        <p:txBody>
          <a:bodyPr>
            <a:spAutoFit/>
          </a:bodyPr>
          <a:lstStyle/>
          <a:p>
            <a:r>
              <a:rPr lang="fr-FR">
                <a:solidFill>
                  <a:srgbClr val="008F00"/>
                </a:solidFill>
                <a:latin typeface="Arial" panose="020B0604020202020204" pitchFamily="34" charset="0"/>
                <a:cs typeface="Arial" panose="020B0604020202020204" pitchFamily="34" charset="0"/>
              </a:rPr>
              <a:t>Tout cela dans un contexte de changement climatique où les épisodes extrêmes </a:t>
            </a:r>
            <a:r>
              <a:rPr lang="fr-FR">
                <a:latin typeface="Arial" panose="020B0604020202020204" pitchFamily="34" charset="0"/>
                <a:cs typeface="Arial" panose="020B0604020202020204" pitchFamily="34" charset="0"/>
              </a:rPr>
              <a:t>(sécheresses et tempêtes)</a:t>
            </a:r>
            <a:r>
              <a:rPr lang="fr-FR">
                <a:solidFill>
                  <a:srgbClr val="008F00"/>
                </a:solidFill>
                <a:latin typeface="Arial" panose="020B0604020202020204" pitchFamily="34" charset="0"/>
                <a:cs typeface="Arial" panose="020B0604020202020204" pitchFamily="34" charset="0"/>
              </a:rPr>
              <a:t> pèsent déjà sur la fertilité des sols forestiers, le cycle du carbone et la santé des massifs forestiers.</a:t>
            </a:r>
          </a:p>
        </p:txBody>
      </p:sp>
    </p:spTree>
    <p:extLst>
      <p:ext uri="{BB962C8B-B14F-4D97-AF65-F5344CB8AC3E}">
        <p14:creationId xmlns:p14="http://schemas.microsoft.com/office/powerpoint/2010/main" val="1607254509"/>
      </p:ext>
    </p:extLst>
  </p:cSld>
  <p:clrMapOvr>
    <a:masterClrMapping/>
  </p:clrMapOvr>
  <p:transition xmlns:p14="http://schemas.microsoft.com/office/powerpoint/2010/mai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59A1DB7-FF1C-C348-80E5-30A2B13541F7}"/>
              </a:ext>
            </a:extLst>
          </p:cNvPr>
          <p:cNvSpPr/>
          <p:nvPr/>
        </p:nvSpPr>
        <p:spPr>
          <a:xfrm>
            <a:off x="195371" y="1718751"/>
            <a:ext cx="5130162" cy="4555093"/>
          </a:xfrm>
          <a:prstGeom prst="rect">
            <a:avLst/>
          </a:prstGeom>
        </p:spPr>
        <p:txBody>
          <a:bodyPr wrap="square">
            <a:spAutoFit/>
          </a:bodyPr>
          <a:lstStyle/>
          <a:p>
            <a:r>
              <a:rPr lang="fr-FR" sz="1400" b="1" i="1">
                <a:solidFill>
                  <a:srgbClr val="058000"/>
                </a:solidFill>
                <a:latin typeface="Arial Narrow" panose="020B0604020202020204" pitchFamily="34" charset="0"/>
                <a:cs typeface="Arial Narrow" panose="020B0604020202020204" pitchFamily="34" charset="0"/>
              </a:rPr>
              <a:t>A</a:t>
            </a:r>
            <a:r>
              <a:rPr lang="fr-FR" sz="1400" b="1" i="1" u="none" strike="noStrike">
                <a:solidFill>
                  <a:srgbClr val="058000"/>
                </a:solidFill>
                <a:effectLst/>
                <a:latin typeface="Arial Narrow" panose="020B0604020202020204" pitchFamily="34" charset="0"/>
                <a:cs typeface="Arial Narrow" panose="020B0604020202020204" pitchFamily="34" charset="0"/>
              </a:rPr>
              <a:t>daptation par la sélection naturelle.</a:t>
            </a:r>
            <a:r>
              <a:rPr lang="fr-FR" sz="1400" i="1" u="none" strike="noStrike">
                <a:solidFill>
                  <a:srgbClr val="000000"/>
                </a:solidFill>
                <a:effectLst/>
                <a:latin typeface="Arial Narrow" panose="020B0604020202020204" pitchFamily="34" charset="0"/>
                <a:cs typeface="Arial Narrow" panose="020B0604020202020204" pitchFamily="34" charset="0"/>
              </a:rPr>
              <a:t> 100 ans ... bien trop court pour que les arbres et les champignons puissent s’adapter par le processus d’évolution génétique …</a:t>
            </a:r>
          </a:p>
          <a:p>
            <a:endParaRPr lang="fr-FR" sz="1400" i="1" u="none" strike="noStrike">
              <a:solidFill>
                <a:srgbClr val="000000"/>
              </a:solidFill>
              <a:effectLst/>
              <a:latin typeface="Arial Narrow" panose="020B0604020202020204" pitchFamily="34" charset="0"/>
              <a:cs typeface="Arial Narrow" panose="020B0604020202020204" pitchFamily="34" charset="0"/>
            </a:endParaRPr>
          </a:p>
          <a:p>
            <a:r>
              <a:rPr lang="fr-FR" sz="1400" b="1" i="1">
                <a:solidFill>
                  <a:srgbClr val="058000"/>
                </a:solidFill>
                <a:latin typeface="Arial Narrow" panose="020B0604020202020204" pitchFamily="34" charset="0"/>
                <a:cs typeface="Arial Narrow" panose="020B0604020202020204" pitchFamily="34" charset="0"/>
              </a:rPr>
              <a:t>Acclimatation.</a:t>
            </a:r>
            <a:r>
              <a:rPr lang="fr-FR" sz="1400" i="1">
                <a:solidFill>
                  <a:srgbClr val="000000"/>
                </a:solidFill>
                <a:latin typeface="Arial Narrow" panose="020B0604020202020204" pitchFamily="34" charset="0"/>
                <a:cs typeface="Arial Narrow" panose="020B0604020202020204" pitchFamily="34" charset="0"/>
              </a:rPr>
              <a:t> Processus par lequel un arbre change sa physiologie </a:t>
            </a:r>
            <a:r>
              <a:rPr lang="fr-FR" sz="1200" i="1">
                <a:solidFill>
                  <a:srgbClr val="000000"/>
                </a:solidFill>
                <a:latin typeface="Arial Narrow" panose="020B0604020202020204" pitchFamily="34" charset="0"/>
                <a:cs typeface="Arial Narrow" panose="020B0604020202020204" pitchFamily="34" charset="0"/>
              </a:rPr>
              <a:t>(par exemple en changeant son efficience d’utilisation de l’eau)</a:t>
            </a:r>
            <a:r>
              <a:rPr lang="fr-FR" sz="1400" i="1">
                <a:solidFill>
                  <a:srgbClr val="000000"/>
                </a:solidFill>
                <a:latin typeface="Arial Narrow" panose="020B0604020202020204" pitchFamily="34" charset="0"/>
                <a:cs typeface="Arial Narrow" panose="020B0604020202020204" pitchFamily="34" charset="0"/>
              </a:rPr>
              <a:t>. Toutefois ... un chêne pédonculé ne deviendra jamais un chêne vert.</a:t>
            </a:r>
          </a:p>
          <a:p>
            <a:endParaRPr lang="fr-FR" sz="1400" i="1" u="none" strike="noStrike">
              <a:solidFill>
                <a:srgbClr val="000000"/>
              </a:solidFill>
              <a:effectLst/>
              <a:latin typeface="Arial Narrow" panose="020B0604020202020204" pitchFamily="34" charset="0"/>
              <a:cs typeface="Arial Narrow" panose="020B0604020202020204" pitchFamily="34" charset="0"/>
            </a:endParaRPr>
          </a:p>
          <a:p>
            <a:r>
              <a:rPr lang="fr-FR" sz="1400" b="1" i="1">
                <a:solidFill>
                  <a:srgbClr val="058000"/>
                </a:solidFill>
                <a:latin typeface="Arial Narrow" panose="020B0604020202020204" pitchFamily="34" charset="0"/>
                <a:cs typeface="Arial Narrow" panose="020B0604020202020204" pitchFamily="34" charset="0"/>
              </a:rPr>
              <a:t>Migration naturelle.</a:t>
            </a:r>
            <a:r>
              <a:rPr lang="fr-FR" sz="1400" i="1">
                <a:solidFill>
                  <a:srgbClr val="000000"/>
                </a:solidFill>
                <a:latin typeface="Arial Narrow" panose="020B0604020202020204" pitchFamily="34" charset="0"/>
                <a:cs typeface="Arial Narrow" panose="020B0604020202020204" pitchFamily="34" charset="0"/>
              </a:rPr>
              <a:t> Les espèces sylvicoles sont dix fois plus lentes à migrer que le changement climatique ne l’impose. Impossible !</a:t>
            </a:r>
            <a:endParaRPr lang="fr-FR" sz="1400" i="1" u="none" strike="noStrike">
              <a:solidFill>
                <a:srgbClr val="000000"/>
              </a:solidFill>
              <a:effectLst/>
              <a:latin typeface="Arial Narrow" panose="020B0604020202020204" pitchFamily="34" charset="0"/>
              <a:cs typeface="Arial Narrow" panose="020B0604020202020204" pitchFamily="34" charset="0"/>
            </a:endParaRPr>
          </a:p>
          <a:p>
            <a:endParaRPr lang="fr-FR" sz="1400" b="1" i="1">
              <a:solidFill>
                <a:srgbClr val="000000"/>
              </a:solidFill>
              <a:latin typeface="Arial Narrow" panose="020B0604020202020204" pitchFamily="34" charset="0"/>
              <a:cs typeface="Arial Narrow" panose="020B0604020202020204" pitchFamily="34" charset="0"/>
            </a:endParaRPr>
          </a:p>
          <a:p>
            <a:r>
              <a:rPr lang="fr-FR" sz="1400" b="1" i="1" dirty="0">
                <a:solidFill>
                  <a:srgbClr val="058000"/>
                </a:solidFill>
                <a:latin typeface="Arial Narrow" panose="020B0604020202020204" pitchFamily="34" charset="0"/>
                <a:cs typeface="Arial Narrow" panose="020B0604020202020204" pitchFamily="34" charset="0"/>
              </a:rPr>
              <a:t>Adapter la sylviculture : </a:t>
            </a:r>
            <a:r>
              <a:rPr lang="fr-FR" sz="1400" i="1" dirty="0">
                <a:latin typeface="Arial Narrow" panose="020B0604020202020204" pitchFamily="34" charset="0"/>
                <a:cs typeface="Arial Narrow" panose="020B0604020202020204" pitchFamily="34" charset="0"/>
              </a:rPr>
              <a:t>rotations plus courtes, densités plus faibles, mélanges d’espèces, forêts hétérogènes.</a:t>
            </a:r>
            <a:endParaRPr lang="fr-FR" sz="1400" i="1">
              <a:solidFill>
                <a:srgbClr val="000000"/>
              </a:solidFill>
              <a:latin typeface="Arial Narrow" panose="020B0604020202020204" pitchFamily="34" charset="0"/>
              <a:cs typeface="Arial Narrow" panose="020B0604020202020204" pitchFamily="34" charset="0"/>
            </a:endParaRPr>
          </a:p>
          <a:p>
            <a:endParaRPr lang="fr-FR" sz="1400" i="1">
              <a:solidFill>
                <a:srgbClr val="000000"/>
              </a:solidFill>
              <a:latin typeface="Arial Narrow" panose="020B0604020202020204" pitchFamily="34" charset="0"/>
              <a:cs typeface="Arial Narrow" panose="020B0604020202020204" pitchFamily="34" charset="0"/>
            </a:endParaRPr>
          </a:p>
          <a:p>
            <a:r>
              <a:rPr lang="fr-FR" sz="1400" b="1" i="1">
                <a:solidFill>
                  <a:srgbClr val="058000"/>
                </a:solidFill>
                <a:latin typeface="Arial Narrow" panose="020B0604020202020204" pitchFamily="34" charset="0"/>
                <a:cs typeface="Arial Narrow" panose="020B0604020202020204" pitchFamily="34" charset="0"/>
              </a:rPr>
              <a:t>Migration assistée &amp; Replantation.</a:t>
            </a:r>
            <a:r>
              <a:rPr lang="fr-FR" sz="1400" i="1">
                <a:solidFill>
                  <a:srgbClr val="000000"/>
                </a:solidFill>
                <a:latin typeface="Arial Narrow" panose="020B0604020202020204" pitchFamily="34" charset="0"/>
                <a:cs typeface="Arial Narrow" panose="020B0604020202020204" pitchFamily="34" charset="0"/>
              </a:rPr>
              <a:t> Introduire des espèces qui viennent des limites sud de chaque aire de répartition ou des espèces exotiques plus résistantes à la chaleur et à la sécheresse</a:t>
            </a:r>
            <a:r>
              <a:rPr lang="fr-FR" sz="1200" i="1">
                <a:solidFill>
                  <a:srgbClr val="000000"/>
                </a:solidFill>
                <a:latin typeface="Arial Narrow" panose="020B0604020202020204" pitchFamily="34" charset="0"/>
                <a:cs typeface="Arial Narrow" panose="020B0604020202020204" pitchFamily="34" charset="0"/>
              </a:rPr>
              <a:t> (eucalyptus, sapins, cèdres de l’Atlas, chênes pubescents etc)</a:t>
            </a:r>
            <a:r>
              <a:rPr lang="fr-FR" sz="1400" i="1">
                <a:solidFill>
                  <a:srgbClr val="000000"/>
                </a:solidFill>
                <a:latin typeface="Arial Narrow" panose="020B0604020202020204" pitchFamily="34" charset="0"/>
                <a:cs typeface="Arial Narrow" panose="020B0604020202020204" pitchFamily="34" charset="0"/>
              </a:rPr>
              <a:t>. </a:t>
            </a:r>
            <a:r>
              <a:rPr lang="fr-FR" sz="1400" b="1" i="1" dirty="0">
                <a:solidFill>
                  <a:srgbClr val="058000"/>
                </a:solidFill>
                <a:latin typeface="Arial Narrow" panose="020B0604020202020204" pitchFamily="34" charset="0"/>
                <a:cs typeface="Arial Narrow" panose="020B0604020202020204" pitchFamily="34" charset="0"/>
              </a:rPr>
              <a:t>Associer</a:t>
            </a:r>
            <a:r>
              <a:rPr lang="fr-FR" sz="1400" i="1" dirty="0">
                <a:latin typeface="Arial Narrow" panose="020B0604020202020204" pitchFamily="34" charset="0"/>
                <a:cs typeface="Arial Narrow" panose="020B0604020202020204" pitchFamily="34" charset="0"/>
              </a:rPr>
              <a:t> leur microbiome </a:t>
            </a:r>
            <a:r>
              <a:rPr lang="fr-FR" sz="1200" i="1" dirty="0">
                <a:latin typeface="Arial Narrow" panose="020B0604020202020204" pitchFamily="34" charset="0"/>
                <a:cs typeface="Arial Narrow" panose="020B0604020202020204" pitchFamily="34" charset="0"/>
              </a:rPr>
              <a:t>(mycorhization contrôlée).</a:t>
            </a:r>
          </a:p>
          <a:p>
            <a:endParaRPr lang="fr-FR" sz="1200" i="1" dirty="0">
              <a:solidFill>
                <a:srgbClr val="000000"/>
              </a:solidFill>
              <a:latin typeface="Arial Narrow" panose="020B0604020202020204" pitchFamily="34" charset="0"/>
              <a:cs typeface="Arial Narrow" panose="020B0604020202020204" pitchFamily="34" charset="0"/>
            </a:endParaRPr>
          </a:p>
          <a:p>
            <a:r>
              <a:rPr lang="fr-FR" sz="1400" b="1" i="1">
                <a:solidFill>
                  <a:srgbClr val="058000"/>
                </a:solidFill>
                <a:latin typeface="Arial Narrow" panose="020B0604020202020204" pitchFamily="34" charset="0"/>
                <a:cs typeface="Arial Narrow" panose="020B0604020202020204" pitchFamily="34" charset="0"/>
              </a:rPr>
              <a:t>Modification génétique</a:t>
            </a:r>
            <a:r>
              <a:rPr lang="fr-FR" sz="1400" i="1">
                <a:solidFill>
                  <a:srgbClr val="000000"/>
                </a:solidFill>
                <a:latin typeface="Arial Narrow" panose="020B0604020202020204" pitchFamily="34" charset="0"/>
                <a:cs typeface="Arial Narrow" panose="020B0604020202020204" pitchFamily="34" charset="0"/>
              </a:rPr>
              <a:t>. Interdite en France.</a:t>
            </a:r>
          </a:p>
          <a:p>
            <a:endParaRPr lang="fr-FR" sz="1200" i="1">
              <a:solidFill>
                <a:srgbClr val="000000"/>
              </a:solidFill>
              <a:latin typeface="Arial Narrow" panose="020B0604020202020204" pitchFamily="34" charset="0"/>
              <a:cs typeface="Arial Narrow" panose="020B0604020202020204" pitchFamily="34" charset="0"/>
            </a:endParaRPr>
          </a:p>
        </p:txBody>
      </p:sp>
      <p:sp>
        <p:nvSpPr>
          <p:cNvPr id="8" name="Rectangle 7">
            <a:extLst>
              <a:ext uri="{FF2B5EF4-FFF2-40B4-BE49-F238E27FC236}">
                <a16:creationId xmlns:a16="http://schemas.microsoft.com/office/drawing/2014/main" xmlns="" id="{4C0DBEDF-8820-5E45-A036-29E5659A2026}"/>
              </a:ext>
            </a:extLst>
          </p:cNvPr>
          <p:cNvSpPr/>
          <p:nvPr/>
        </p:nvSpPr>
        <p:spPr>
          <a:xfrm>
            <a:off x="511628" y="4541524"/>
            <a:ext cx="7881258" cy="369332"/>
          </a:xfrm>
          <a:prstGeom prst="rect">
            <a:avLst/>
          </a:prstGeom>
        </p:spPr>
        <p:txBody>
          <a:bodyPr wrap="square">
            <a:spAutoFit/>
          </a:bodyPr>
          <a:lstStyle/>
          <a:p>
            <a:endParaRPr lang="fr-FR"/>
          </a:p>
        </p:txBody>
      </p:sp>
      <p:sp>
        <p:nvSpPr>
          <p:cNvPr id="11" name="Rectangle à coins arrondis 10">
            <a:extLst>
              <a:ext uri="{FF2B5EF4-FFF2-40B4-BE49-F238E27FC236}">
                <a16:creationId xmlns:a16="http://schemas.microsoft.com/office/drawing/2014/main" xmlns="" id="{E75FF421-5567-074A-B0B3-91AE1B0AEA31}"/>
              </a:ext>
            </a:extLst>
          </p:cNvPr>
          <p:cNvSpPr>
            <a:spLocks noChangeAspect="1"/>
          </p:cNvSpPr>
          <p:nvPr/>
        </p:nvSpPr>
        <p:spPr>
          <a:xfrm>
            <a:off x="1451429" y="995680"/>
            <a:ext cx="7235370" cy="91440"/>
          </a:xfrm>
          <a:prstGeom prst="roundRect">
            <a:avLst>
              <a:gd name="adj" fmla="val 50000"/>
            </a:avLst>
          </a:prstGeom>
          <a:gradFill>
            <a:gsLst>
              <a:gs pos="0">
                <a:srgbClr val="28728A"/>
              </a:gs>
              <a:gs pos="100000">
                <a:srgbClr val="BBCE25"/>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noFill/>
              </a:ln>
            </a:endParaRPr>
          </a:p>
        </p:txBody>
      </p:sp>
      <p:sp>
        <p:nvSpPr>
          <p:cNvPr id="7" name="ZoneTexte 6">
            <a:extLst>
              <a:ext uri="{FF2B5EF4-FFF2-40B4-BE49-F238E27FC236}">
                <a16:creationId xmlns:a16="http://schemas.microsoft.com/office/drawing/2014/main" xmlns="" id="{53A3DE77-C14D-0844-BE41-180B11904DB9}"/>
              </a:ext>
            </a:extLst>
          </p:cNvPr>
          <p:cNvSpPr txBox="1"/>
          <p:nvPr/>
        </p:nvSpPr>
        <p:spPr>
          <a:xfrm>
            <a:off x="1451429" y="495002"/>
            <a:ext cx="7235370" cy="461665"/>
          </a:xfrm>
          <a:prstGeom prst="rect">
            <a:avLst/>
          </a:prstGeom>
          <a:noFill/>
          <a:ln>
            <a:noFill/>
          </a:ln>
        </p:spPr>
        <p:txBody>
          <a:bodyPr wrap="square" rtlCol="0">
            <a:spAutoFit/>
          </a:bodyPr>
          <a:lstStyle/>
          <a:p>
            <a:r>
              <a:rPr lang="fr-FR" sz="2400" dirty="0">
                <a:solidFill>
                  <a:srgbClr val="058000"/>
                </a:solidFill>
                <a:latin typeface="Arial Narrow" panose="020B0604020202020204" pitchFamily="34" charset="0"/>
                <a:cs typeface="Arial Narrow" panose="020B0604020202020204" pitchFamily="34" charset="0"/>
              </a:rPr>
              <a:t>Quel avenir pour les forêts dans l’Anthropocène? </a:t>
            </a:r>
          </a:p>
        </p:txBody>
      </p:sp>
      <p:pic>
        <p:nvPicPr>
          <p:cNvPr id="9" name="Image 8">
            <a:extLst>
              <a:ext uri="{FF2B5EF4-FFF2-40B4-BE49-F238E27FC236}">
                <a16:creationId xmlns:a16="http://schemas.microsoft.com/office/drawing/2014/main" xmlns="" id="{C1D5B4E0-9C61-1642-BEB0-F386F4633B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09630" y="1667841"/>
            <a:ext cx="3549720" cy="4732960"/>
          </a:xfrm>
          <a:prstGeom prst="rect">
            <a:avLst/>
          </a:prstGeom>
        </p:spPr>
      </p:pic>
    </p:spTree>
    <p:extLst>
      <p:ext uri="{BB962C8B-B14F-4D97-AF65-F5344CB8AC3E}">
        <p14:creationId xmlns:p14="http://schemas.microsoft.com/office/powerpoint/2010/main" val="859793055"/>
      </p:ext>
    </p:extLst>
  </p:cSld>
  <p:clrMapOvr>
    <a:masterClrMapping/>
  </p:clrMapOvr>
  <p:transition xmlns:p14="http://schemas.microsoft.com/office/powerpoint/2010/mai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1229" y="92023"/>
            <a:ext cx="8954195" cy="6671653"/>
          </a:xfrm>
          <a:prstGeom prst="rect">
            <a:avLst/>
          </a:prstGeom>
          <a:noFill/>
          <a:ln w="762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Box 5"/>
          <p:cNvSpPr txBox="1">
            <a:spLocks noChangeArrowheads="1"/>
          </p:cNvSpPr>
          <p:nvPr/>
        </p:nvSpPr>
        <p:spPr bwMode="auto">
          <a:xfrm>
            <a:off x="1590121" y="439316"/>
            <a:ext cx="189667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b="1" dirty="0">
                <a:solidFill>
                  <a:srgbClr val="77933C"/>
                </a:solidFill>
              </a:rPr>
              <a:t>UMR IAM</a:t>
            </a:r>
          </a:p>
          <a:p>
            <a:pPr eaLnBrk="1" hangingPunct="1"/>
            <a:r>
              <a:rPr lang="fr-FR" sz="1200" dirty="0">
                <a:solidFill>
                  <a:srgbClr val="FF0000"/>
                </a:solidFill>
              </a:rPr>
              <a:t>BUEE M.</a:t>
            </a:r>
          </a:p>
          <a:p>
            <a:pPr eaLnBrk="1" hangingPunct="1"/>
            <a:r>
              <a:rPr lang="fr-FR" sz="1200" dirty="0"/>
              <a:t>AUER L. </a:t>
            </a:r>
          </a:p>
          <a:p>
            <a:pPr eaLnBrk="1" hangingPunct="1"/>
            <a:r>
              <a:rPr lang="fr-FR" sz="1200" dirty="0"/>
              <a:t>BACH C.</a:t>
            </a:r>
          </a:p>
          <a:p>
            <a:pPr eaLnBrk="1" hangingPunct="1"/>
            <a:r>
              <a:rPr lang="fr-FR" sz="1200" dirty="0"/>
              <a:t>FAUCHERY L.</a:t>
            </a:r>
          </a:p>
          <a:p>
            <a:pPr eaLnBrk="1" hangingPunct="1"/>
            <a:r>
              <a:rPr lang="fr-FR" sz="1200" dirty="0"/>
              <a:t>KOHLER A.</a:t>
            </a:r>
          </a:p>
          <a:p>
            <a:pPr eaLnBrk="1" hangingPunct="1"/>
            <a:r>
              <a:rPr lang="fr-FR" sz="1200" dirty="0"/>
              <a:t>MORIN E.</a:t>
            </a:r>
          </a:p>
          <a:p>
            <a:pPr eaLnBrk="1" hangingPunct="1"/>
            <a:r>
              <a:rPr lang="fr-FR" sz="1200" dirty="0">
                <a:solidFill>
                  <a:srgbClr val="FF0000"/>
                </a:solidFill>
              </a:rPr>
              <a:t>MARTIN F.</a:t>
            </a:r>
          </a:p>
          <a:p>
            <a:pPr eaLnBrk="1" hangingPunct="1"/>
            <a:endParaRPr lang="fr-FR" sz="1200" dirty="0"/>
          </a:p>
          <a:p>
            <a:pPr eaLnBrk="1" hangingPunct="1"/>
            <a:r>
              <a:rPr lang="fr-FR" sz="1200" dirty="0"/>
              <a:t>AKROUME E.</a:t>
            </a:r>
            <a:r>
              <a:rPr lang="fr-FR" sz="1000" dirty="0"/>
              <a:t> (Doctorante)</a:t>
            </a:r>
          </a:p>
          <a:p>
            <a:pPr eaLnBrk="1" hangingPunct="1"/>
            <a:r>
              <a:rPr lang="fr-FR" sz="1200" dirty="0"/>
              <a:t>MAILLARD F.</a:t>
            </a:r>
            <a:r>
              <a:rPr lang="fr-FR" sz="1000" dirty="0"/>
              <a:t> (Doctorant))</a:t>
            </a:r>
          </a:p>
        </p:txBody>
      </p:sp>
      <p:pic>
        <p:nvPicPr>
          <p:cNvPr id="26" name="Imag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55699" y="5898643"/>
            <a:ext cx="654457" cy="77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590121" y="4382424"/>
            <a:ext cx="1626599" cy="646331"/>
          </a:xfrm>
          <a:prstGeom prst="rect">
            <a:avLst/>
          </a:prstGeom>
        </p:spPr>
        <p:txBody>
          <a:bodyPr wrap="square">
            <a:spAutoFit/>
          </a:bodyPr>
          <a:lstStyle/>
          <a:p>
            <a:r>
              <a:rPr lang="fr-FR" sz="1200" b="1" dirty="0">
                <a:solidFill>
                  <a:srgbClr val="31859C"/>
                </a:solidFill>
                <a:latin typeface="Arial"/>
                <a:cs typeface="Arial"/>
              </a:rPr>
              <a:t>AFMB UMR 7257</a:t>
            </a:r>
            <a:endParaRPr lang="fr-FR" sz="1200" dirty="0">
              <a:solidFill>
                <a:srgbClr val="31859C"/>
              </a:solidFill>
              <a:latin typeface="Arial"/>
              <a:ea typeface="Arial Narrow" charset="0"/>
              <a:cs typeface="Arial"/>
            </a:endParaRPr>
          </a:p>
          <a:p>
            <a:r>
              <a:rPr lang="fr-FR" sz="1200" dirty="0">
                <a:solidFill>
                  <a:srgbClr val="000000"/>
                </a:solidFill>
                <a:latin typeface="Arial"/>
                <a:ea typeface="Arial Narrow" charset="0"/>
                <a:cs typeface="Arial"/>
              </a:rPr>
              <a:t>Bernard HENRISSAT</a:t>
            </a:r>
          </a:p>
          <a:p>
            <a:r>
              <a:rPr lang="fr-FR" sz="1200" dirty="0">
                <a:solidFill>
                  <a:srgbClr val="000000"/>
                </a:solidFill>
                <a:latin typeface="Arial"/>
                <a:ea typeface="Arial Narrow" charset="0"/>
                <a:cs typeface="Arial"/>
              </a:rPr>
              <a:t>Vincent LOMBARD</a:t>
            </a:r>
            <a:endParaRPr lang="fr-FR" sz="1200" i="1" dirty="0">
              <a:solidFill>
                <a:srgbClr val="000000"/>
              </a:solidFill>
              <a:latin typeface="Arial"/>
              <a:ea typeface="Arial Narrow" charset="0"/>
              <a:cs typeface="Arial"/>
            </a:endParaRPr>
          </a:p>
        </p:txBody>
      </p:sp>
      <p:pic>
        <p:nvPicPr>
          <p:cNvPr id="18" name="Imag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4947" y="4472409"/>
            <a:ext cx="1270316" cy="404391"/>
          </a:xfrm>
          <a:prstGeom prst="rect">
            <a:avLst/>
          </a:prstGeom>
        </p:spPr>
      </p:pic>
      <p:sp>
        <p:nvSpPr>
          <p:cNvPr id="22" name="Text Box 5"/>
          <p:cNvSpPr txBox="1">
            <a:spLocks noChangeArrowheads="1"/>
          </p:cNvSpPr>
          <p:nvPr/>
        </p:nvSpPr>
        <p:spPr bwMode="auto">
          <a:xfrm>
            <a:off x="1590121" y="5226330"/>
            <a:ext cx="1850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b="1" dirty="0">
                <a:solidFill>
                  <a:srgbClr val="77933C"/>
                </a:solidFill>
              </a:rPr>
              <a:t>INRAE, UR BEF, Nancy</a:t>
            </a:r>
          </a:p>
          <a:p>
            <a:pPr eaLnBrk="1" hangingPunct="1"/>
            <a:r>
              <a:rPr lang="fr-FR" sz="1200" dirty="0"/>
              <a:t>REICHARD A.</a:t>
            </a:r>
          </a:p>
          <a:p>
            <a:pPr eaLnBrk="1" hangingPunct="1"/>
            <a:r>
              <a:rPr lang="fr-FR" sz="1200" dirty="0"/>
              <a:t>SAINT-ANDRE L.</a:t>
            </a:r>
          </a:p>
          <a:p>
            <a:pPr eaLnBrk="1" hangingPunct="1"/>
            <a:r>
              <a:rPr lang="fr-FR" sz="1200" dirty="0"/>
              <a:t>ZELLER B.</a:t>
            </a:r>
            <a:endParaRPr lang="fr-FR" sz="1200" b="1" dirty="0"/>
          </a:p>
        </p:txBody>
      </p:sp>
      <p:pic>
        <p:nvPicPr>
          <p:cNvPr id="27" name="Imag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7181" y="6096634"/>
            <a:ext cx="1004184" cy="375883"/>
          </a:xfrm>
          <a:prstGeom prst="rect">
            <a:avLst/>
          </a:prstGeom>
        </p:spPr>
      </p:pic>
      <p:pic>
        <p:nvPicPr>
          <p:cNvPr id="3" name="Imag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93087" y="6120775"/>
            <a:ext cx="1075267" cy="327600"/>
          </a:xfrm>
          <a:prstGeom prst="rect">
            <a:avLst/>
          </a:prstGeom>
        </p:spPr>
      </p:pic>
      <p:pic>
        <p:nvPicPr>
          <p:cNvPr id="31" name="Image 30">
            <a:extLst>
              <a:ext uri="{FF2B5EF4-FFF2-40B4-BE49-F238E27FC236}">
                <a16:creationId xmlns:a16="http://schemas.microsoft.com/office/drawing/2014/main" xmlns="" id="{6DB00864-0597-3E44-A881-203DA628D3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3641" y="2920233"/>
            <a:ext cx="752928" cy="786145"/>
          </a:xfrm>
          <a:prstGeom prst="rect">
            <a:avLst/>
          </a:prstGeom>
        </p:spPr>
      </p:pic>
      <p:pic>
        <p:nvPicPr>
          <p:cNvPr id="32" name="Image 37" descr="UL Logo.tiff">
            <a:extLst>
              <a:ext uri="{FF2B5EF4-FFF2-40B4-BE49-F238E27FC236}">
                <a16:creationId xmlns:a16="http://schemas.microsoft.com/office/drawing/2014/main" xmlns="" id="{D3C48F0E-671C-4D44-80AA-DCF4B86C5AD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8722" y="835498"/>
            <a:ext cx="882766" cy="386371"/>
          </a:xfrm>
          <a:prstGeom prst="rect">
            <a:avLst/>
          </a:prstGeom>
          <a:noFill/>
          <a:ln w="9525">
            <a:noFill/>
            <a:miter lim="800000"/>
            <a:headEnd/>
            <a:tailEnd/>
          </a:ln>
        </p:spPr>
      </p:pic>
      <p:pic>
        <p:nvPicPr>
          <p:cNvPr id="33" name="Image 32">
            <a:extLst>
              <a:ext uri="{FF2B5EF4-FFF2-40B4-BE49-F238E27FC236}">
                <a16:creationId xmlns:a16="http://schemas.microsoft.com/office/drawing/2014/main" xmlns="" id="{0E5CC5DA-23AF-264E-82B1-062D65D0240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7432" y="501535"/>
            <a:ext cx="865346" cy="228505"/>
          </a:xfrm>
          <a:prstGeom prst="rect">
            <a:avLst/>
          </a:prstGeom>
        </p:spPr>
      </p:pic>
      <p:sp>
        <p:nvSpPr>
          <p:cNvPr id="35" name="Text Box 5">
            <a:extLst>
              <a:ext uri="{FF2B5EF4-FFF2-40B4-BE49-F238E27FC236}">
                <a16:creationId xmlns:a16="http://schemas.microsoft.com/office/drawing/2014/main" xmlns="" id="{48BAF19A-9102-F444-B7D0-B5324415E23A}"/>
              </a:ext>
            </a:extLst>
          </p:cNvPr>
          <p:cNvSpPr txBox="1">
            <a:spLocks noChangeArrowheads="1"/>
          </p:cNvSpPr>
          <p:nvPr/>
        </p:nvSpPr>
        <p:spPr bwMode="auto">
          <a:xfrm>
            <a:off x="1590121" y="2982558"/>
            <a:ext cx="228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b="1" dirty="0">
                <a:solidFill>
                  <a:srgbClr val="77933C"/>
                </a:solidFill>
              </a:rPr>
              <a:t>Beijing Forestry University</a:t>
            </a:r>
          </a:p>
          <a:p>
            <a:pPr eaLnBrk="1" hangingPunct="1"/>
            <a:r>
              <a:rPr lang="fr-FR" sz="1200" dirty="0">
                <a:solidFill>
                  <a:srgbClr val="FF0000"/>
                </a:solidFill>
              </a:rPr>
              <a:t>MARTIN F.</a:t>
            </a:r>
          </a:p>
          <a:p>
            <a:pPr eaLnBrk="1" hangingPunct="1"/>
            <a:r>
              <a:rPr lang="fr-FR" sz="1200" dirty="0">
                <a:solidFill>
                  <a:srgbClr val="FF0000"/>
                </a:solidFill>
              </a:rPr>
              <a:t>DAI Y-C.</a:t>
            </a:r>
          </a:p>
          <a:p>
            <a:pPr eaLnBrk="1" hangingPunct="1"/>
            <a:r>
              <a:rPr lang="fr-FR" sz="1200" dirty="0"/>
              <a:t>LEBRETON A.</a:t>
            </a:r>
            <a:r>
              <a:rPr lang="fr-FR" sz="1000" dirty="0"/>
              <a:t> (Post-Doctorante)</a:t>
            </a:r>
          </a:p>
          <a:p>
            <a:pPr eaLnBrk="1" hangingPunct="1"/>
            <a:r>
              <a:rPr lang="fr-FR" sz="1200" dirty="0"/>
              <a:t>MAN X.</a:t>
            </a:r>
            <a:r>
              <a:rPr lang="fr-FR" sz="1000" dirty="0"/>
              <a:t> (Doctorant)</a:t>
            </a:r>
          </a:p>
          <a:p>
            <a:pPr eaLnBrk="1" hangingPunct="1"/>
            <a:r>
              <a:rPr lang="fr-FR" sz="1200" dirty="0"/>
              <a:t>ZENG Q.</a:t>
            </a:r>
            <a:r>
              <a:rPr lang="fr-FR" sz="1000" dirty="0"/>
              <a:t> (Post-Doctorant)</a:t>
            </a:r>
          </a:p>
        </p:txBody>
      </p:sp>
      <p:pic>
        <p:nvPicPr>
          <p:cNvPr id="36" name="Image 35">
            <a:extLst>
              <a:ext uri="{FF2B5EF4-FFF2-40B4-BE49-F238E27FC236}">
                <a16:creationId xmlns:a16="http://schemas.microsoft.com/office/drawing/2014/main" xmlns="" id="{327C1DB7-3C0D-D24D-A9BA-69518416EB6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7432" y="5323907"/>
            <a:ext cx="865346" cy="228505"/>
          </a:xfrm>
          <a:prstGeom prst="rect">
            <a:avLst/>
          </a:prstGeom>
        </p:spPr>
      </p:pic>
      <p:pic>
        <p:nvPicPr>
          <p:cNvPr id="19" name="Image 18">
            <a:extLst>
              <a:ext uri="{FF2B5EF4-FFF2-40B4-BE49-F238E27FC236}">
                <a16:creationId xmlns:a16="http://schemas.microsoft.com/office/drawing/2014/main" xmlns="" id="{377AFF67-76C2-614A-8956-FC48DD44E5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65940" y="1288498"/>
            <a:ext cx="4518837" cy="4281004"/>
          </a:xfrm>
          <a:prstGeom prst="rect">
            <a:avLst/>
          </a:prstGeom>
        </p:spPr>
      </p:pic>
      <p:pic>
        <p:nvPicPr>
          <p:cNvPr id="23" name="Image 22">
            <a:extLst>
              <a:ext uri="{FF2B5EF4-FFF2-40B4-BE49-F238E27FC236}">
                <a16:creationId xmlns:a16="http://schemas.microsoft.com/office/drawing/2014/main" xmlns="" id="{E3869A12-C39A-2044-8EE8-C4E85C4C47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42257" y="1099457"/>
            <a:ext cx="1012372" cy="1012372"/>
          </a:xfrm>
          <a:prstGeom prst="rect">
            <a:avLst/>
          </a:prstGeom>
        </p:spPr>
      </p:pic>
      <p:pic>
        <p:nvPicPr>
          <p:cNvPr id="28" name="Image 27">
            <a:extLst>
              <a:ext uri="{FF2B5EF4-FFF2-40B4-BE49-F238E27FC236}">
                <a16:creationId xmlns:a16="http://schemas.microsoft.com/office/drawing/2014/main" xmlns="" id="{F337A122-26D7-2340-8B77-039A7E62D20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98985" y="5892474"/>
            <a:ext cx="770682" cy="784203"/>
          </a:xfrm>
          <a:prstGeom prst="rect">
            <a:avLst/>
          </a:prstGeom>
        </p:spPr>
      </p:pic>
      <p:pic>
        <p:nvPicPr>
          <p:cNvPr id="29" name="Image 28">
            <a:extLst>
              <a:ext uri="{FF2B5EF4-FFF2-40B4-BE49-F238E27FC236}">
                <a16:creationId xmlns:a16="http://schemas.microsoft.com/office/drawing/2014/main" xmlns="" id="{9D00EBEB-17B6-3442-A2A4-A8DE501FC5D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858496" y="6017151"/>
            <a:ext cx="545762" cy="534849"/>
          </a:xfrm>
          <a:prstGeom prst="rect">
            <a:avLst/>
          </a:prstGeom>
        </p:spPr>
      </p:pic>
    </p:spTree>
    <p:extLst>
      <p:ext uri="{BB962C8B-B14F-4D97-AF65-F5344CB8AC3E}">
        <p14:creationId xmlns:p14="http://schemas.microsoft.com/office/powerpoint/2010/main" val="701067816"/>
      </p:ext>
    </p:extLst>
  </p:cSld>
  <p:clrMapOvr>
    <a:masterClrMapping/>
  </p:clrMapOvr>
  <p:transition xmlns:p14="http://schemas.microsoft.com/office/powerpoint/2010/mai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B315CC9D-2CC9-6246-B903-4AE01999F2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1539" y="607939"/>
            <a:ext cx="5400000" cy="2844549"/>
          </a:xfrm>
          <a:prstGeom prst="rect">
            <a:avLst/>
          </a:prstGeom>
        </p:spPr>
      </p:pic>
      <p:pic>
        <p:nvPicPr>
          <p:cNvPr id="6" name="Image 5">
            <a:extLst>
              <a:ext uri="{FF2B5EF4-FFF2-40B4-BE49-F238E27FC236}">
                <a16:creationId xmlns:a16="http://schemas.microsoft.com/office/drawing/2014/main" xmlns="" id="{4F1CF29C-9331-2240-AA15-A51F432E55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1735" y="3527761"/>
            <a:ext cx="5400000" cy="2899607"/>
          </a:xfrm>
          <a:prstGeom prst="rect">
            <a:avLst/>
          </a:prstGeom>
        </p:spPr>
      </p:pic>
      <p:sp>
        <p:nvSpPr>
          <p:cNvPr id="7" name="ZoneTexte 6">
            <a:extLst>
              <a:ext uri="{FF2B5EF4-FFF2-40B4-BE49-F238E27FC236}">
                <a16:creationId xmlns:a16="http://schemas.microsoft.com/office/drawing/2014/main" xmlns="" id="{573246E3-B653-7B4E-B765-EE2E98A5E89E}"/>
              </a:ext>
            </a:extLst>
          </p:cNvPr>
          <p:cNvSpPr txBox="1"/>
          <p:nvPr/>
        </p:nvSpPr>
        <p:spPr>
          <a:xfrm>
            <a:off x="4950124" y="562047"/>
            <a:ext cx="1701107" cy="307777"/>
          </a:xfrm>
          <a:prstGeom prst="rect">
            <a:avLst/>
          </a:prstGeom>
          <a:noFill/>
        </p:spPr>
        <p:txBody>
          <a:bodyPr wrap="none" rtlCol="0">
            <a:spAutoFit/>
          </a:bodyPr>
          <a:lstStyle/>
          <a:p>
            <a:pPr algn="ctr"/>
            <a:r>
              <a:rPr lang="fr-FR" sz="1400">
                <a:latin typeface="Arial Narrow" panose="020B0604020202020204" pitchFamily="34" charset="0"/>
                <a:cs typeface="Arial Narrow" panose="020B0604020202020204" pitchFamily="34" charset="0"/>
              </a:rPr>
              <a:t>Hêtre (</a:t>
            </a:r>
            <a:r>
              <a:rPr lang="fr-FR" sz="1400" i="1">
                <a:latin typeface="Arial Narrow" panose="020B0604020202020204" pitchFamily="34" charset="0"/>
                <a:cs typeface="Arial Narrow" panose="020B0604020202020204" pitchFamily="34" charset="0"/>
              </a:rPr>
              <a:t>Fagus sylvatica</a:t>
            </a:r>
            <a:r>
              <a:rPr lang="fr-FR" sz="1400">
                <a:latin typeface="Arial Narrow" panose="020B0604020202020204" pitchFamily="34" charset="0"/>
                <a:cs typeface="Arial Narrow" panose="020B0604020202020204" pitchFamily="34" charset="0"/>
              </a:rPr>
              <a:t>)</a:t>
            </a:r>
          </a:p>
        </p:txBody>
      </p:sp>
      <p:sp>
        <p:nvSpPr>
          <p:cNvPr id="8" name="ZoneTexte 7">
            <a:extLst>
              <a:ext uri="{FF2B5EF4-FFF2-40B4-BE49-F238E27FC236}">
                <a16:creationId xmlns:a16="http://schemas.microsoft.com/office/drawing/2014/main" xmlns="" id="{0264D75C-0536-4D4F-917A-0217FDFAC75F}"/>
              </a:ext>
            </a:extLst>
          </p:cNvPr>
          <p:cNvSpPr txBox="1"/>
          <p:nvPr/>
        </p:nvSpPr>
        <p:spPr>
          <a:xfrm>
            <a:off x="4868616" y="3461658"/>
            <a:ext cx="1864613" cy="307777"/>
          </a:xfrm>
          <a:prstGeom prst="rect">
            <a:avLst/>
          </a:prstGeom>
          <a:noFill/>
        </p:spPr>
        <p:txBody>
          <a:bodyPr wrap="none" rtlCol="0">
            <a:spAutoFit/>
          </a:bodyPr>
          <a:lstStyle/>
          <a:p>
            <a:r>
              <a:rPr lang="fr-FR" sz="1400">
                <a:latin typeface="Arial Narrow" panose="020B0604020202020204" pitchFamily="34" charset="0"/>
                <a:cs typeface="Arial Narrow" panose="020B0604020202020204" pitchFamily="34" charset="0"/>
              </a:rPr>
              <a:t>Chêne vert </a:t>
            </a:r>
            <a:r>
              <a:rPr lang="fr-FR" sz="1400" i="1">
                <a:latin typeface="Arial Narrow" panose="020B0604020202020204" pitchFamily="34" charset="0"/>
                <a:cs typeface="Arial Narrow" panose="020B0604020202020204" pitchFamily="34" charset="0"/>
              </a:rPr>
              <a:t>(Quercus ilex)</a:t>
            </a:r>
          </a:p>
        </p:txBody>
      </p:sp>
      <p:cxnSp>
        <p:nvCxnSpPr>
          <p:cNvPr id="9" name="Connecteur droit avec flèche 8">
            <a:extLst>
              <a:ext uri="{FF2B5EF4-FFF2-40B4-BE49-F238E27FC236}">
                <a16:creationId xmlns:a16="http://schemas.microsoft.com/office/drawing/2014/main" xmlns="" id="{3C98BA40-5897-E041-AF8F-A29C6D74A277}"/>
              </a:ext>
            </a:extLst>
          </p:cNvPr>
          <p:cNvCxnSpPr>
            <a:cxnSpLocks/>
          </p:cNvCxnSpPr>
          <p:nvPr/>
        </p:nvCxnSpPr>
        <p:spPr>
          <a:xfrm flipV="1">
            <a:off x="4060370" y="5346508"/>
            <a:ext cx="152400" cy="666498"/>
          </a:xfrm>
          <a:prstGeom prst="straightConnector1">
            <a:avLst/>
          </a:prstGeom>
          <a:ln w="76200">
            <a:solidFill>
              <a:srgbClr val="058000"/>
            </a:solidFill>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xmlns="" id="{58296C54-36A2-4B40-ABE0-E457A70BE5AD}"/>
              </a:ext>
            </a:extLst>
          </p:cNvPr>
          <p:cNvSpPr txBox="1"/>
          <p:nvPr/>
        </p:nvSpPr>
        <p:spPr>
          <a:xfrm>
            <a:off x="3611563" y="4587914"/>
            <a:ext cx="1556658" cy="646331"/>
          </a:xfrm>
          <a:prstGeom prst="rect">
            <a:avLst/>
          </a:prstGeom>
          <a:noFill/>
        </p:spPr>
        <p:txBody>
          <a:bodyPr wrap="square" rtlCol="0">
            <a:spAutoFit/>
          </a:bodyPr>
          <a:lstStyle/>
          <a:p>
            <a:pPr algn="ctr"/>
            <a:r>
              <a:rPr lang="fr-FR" sz="1200">
                <a:latin typeface="Arial Narrow" panose="020B0604020202020204" pitchFamily="34" charset="0"/>
                <a:cs typeface="Arial Narrow" panose="020B0604020202020204" pitchFamily="34" charset="0"/>
              </a:rPr>
              <a:t>Migration du Chêne vert</a:t>
            </a:r>
          </a:p>
          <a:p>
            <a:pPr algn="ctr"/>
            <a:r>
              <a:rPr lang="fr-FR" sz="1200">
                <a:latin typeface="Arial Narrow" panose="020B0604020202020204" pitchFamily="34" charset="0"/>
                <a:cs typeface="Arial Narrow" panose="020B0604020202020204" pitchFamily="34" charset="0"/>
              </a:rPr>
              <a:t>[1920 -2020]</a:t>
            </a:r>
          </a:p>
          <a:p>
            <a:pPr algn="ctr"/>
            <a:r>
              <a:rPr lang="fr-FR" sz="1200">
                <a:latin typeface="Arial Narrow" panose="020B0604020202020204" pitchFamily="34" charset="0"/>
                <a:cs typeface="Arial Narrow" panose="020B0604020202020204" pitchFamily="34" charset="0"/>
              </a:rPr>
              <a:t>(57 m/an)</a:t>
            </a:r>
          </a:p>
        </p:txBody>
      </p:sp>
      <p:pic>
        <p:nvPicPr>
          <p:cNvPr id="3" name="Image 2">
            <a:extLst>
              <a:ext uri="{FF2B5EF4-FFF2-40B4-BE49-F238E27FC236}">
                <a16:creationId xmlns:a16="http://schemas.microsoft.com/office/drawing/2014/main" xmlns="" id="{D034173B-B950-1A4B-A82B-BA9158997F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66798" y="4125293"/>
            <a:ext cx="2016000" cy="2302075"/>
          </a:xfrm>
          <a:prstGeom prst="rect">
            <a:avLst/>
          </a:prstGeom>
        </p:spPr>
      </p:pic>
      <p:pic>
        <p:nvPicPr>
          <p:cNvPr id="11" name="Image 10">
            <a:extLst>
              <a:ext uri="{FF2B5EF4-FFF2-40B4-BE49-F238E27FC236}">
                <a16:creationId xmlns:a16="http://schemas.microsoft.com/office/drawing/2014/main" xmlns="" id="{11E2D3A4-C609-4B44-B567-78EE4CE4EF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255" y="1104462"/>
            <a:ext cx="2016000" cy="2348026"/>
          </a:xfrm>
          <a:prstGeom prst="rect">
            <a:avLst/>
          </a:prstGeom>
        </p:spPr>
      </p:pic>
      <p:sp>
        <p:nvSpPr>
          <p:cNvPr id="5" name="ZoneTexte 4">
            <a:extLst>
              <a:ext uri="{FF2B5EF4-FFF2-40B4-BE49-F238E27FC236}">
                <a16:creationId xmlns:a16="http://schemas.microsoft.com/office/drawing/2014/main" xmlns="" id="{7253A2EB-D824-8946-9093-28FB34F8F554}"/>
              </a:ext>
            </a:extLst>
          </p:cNvPr>
          <p:cNvSpPr txBox="1"/>
          <p:nvPr/>
        </p:nvSpPr>
        <p:spPr>
          <a:xfrm>
            <a:off x="3113313" y="6281058"/>
            <a:ext cx="1511952" cy="276999"/>
          </a:xfrm>
          <a:prstGeom prst="rect">
            <a:avLst/>
          </a:prstGeom>
          <a:solidFill>
            <a:schemeClr val="bg1"/>
          </a:solidFill>
        </p:spPr>
        <p:txBody>
          <a:bodyPr wrap="none" rtlCol="0">
            <a:spAutoFit/>
          </a:bodyPr>
          <a:lstStyle/>
          <a:p>
            <a:r>
              <a:rPr lang="fr-FR" sz="1200">
                <a:latin typeface="Arial Narrow" panose="020B0604020202020204" pitchFamily="34" charset="0"/>
                <a:cs typeface="Arial Narrow" panose="020B0604020202020204" pitchFamily="34" charset="0"/>
              </a:rPr>
              <a:t>Probabilité de présence</a:t>
            </a:r>
          </a:p>
        </p:txBody>
      </p:sp>
      <p:sp>
        <p:nvSpPr>
          <p:cNvPr id="12" name="ZoneTexte 11">
            <a:extLst>
              <a:ext uri="{FF2B5EF4-FFF2-40B4-BE49-F238E27FC236}">
                <a16:creationId xmlns:a16="http://schemas.microsoft.com/office/drawing/2014/main" xmlns="" id="{E3D7C73F-2CC9-F745-B1FD-8A4AFA220DE7}"/>
              </a:ext>
            </a:extLst>
          </p:cNvPr>
          <p:cNvSpPr txBox="1"/>
          <p:nvPr/>
        </p:nvSpPr>
        <p:spPr>
          <a:xfrm>
            <a:off x="5716554" y="6320206"/>
            <a:ext cx="1511952" cy="276999"/>
          </a:xfrm>
          <a:prstGeom prst="rect">
            <a:avLst/>
          </a:prstGeom>
          <a:solidFill>
            <a:schemeClr val="bg1"/>
          </a:solidFill>
        </p:spPr>
        <p:txBody>
          <a:bodyPr wrap="none" rtlCol="0">
            <a:spAutoFit/>
          </a:bodyPr>
          <a:lstStyle/>
          <a:p>
            <a:r>
              <a:rPr lang="fr-FR" sz="1200">
                <a:latin typeface="Arial Narrow" panose="020B0604020202020204" pitchFamily="34" charset="0"/>
                <a:cs typeface="Arial Narrow" panose="020B0604020202020204" pitchFamily="34" charset="0"/>
              </a:rPr>
              <a:t>Probabilité de présence</a:t>
            </a:r>
          </a:p>
        </p:txBody>
      </p:sp>
      <p:sp>
        <p:nvSpPr>
          <p:cNvPr id="14" name="Rectangle 13">
            <a:extLst>
              <a:ext uri="{FF2B5EF4-FFF2-40B4-BE49-F238E27FC236}">
                <a16:creationId xmlns:a16="http://schemas.microsoft.com/office/drawing/2014/main" xmlns="" id="{00F38A76-3435-DC40-A946-30E7904A26BB}"/>
              </a:ext>
            </a:extLst>
          </p:cNvPr>
          <p:cNvSpPr/>
          <p:nvPr/>
        </p:nvSpPr>
        <p:spPr>
          <a:xfrm>
            <a:off x="985155" y="6611779"/>
            <a:ext cx="7211787" cy="246221"/>
          </a:xfrm>
          <a:prstGeom prst="rect">
            <a:avLst/>
          </a:prstGeom>
        </p:spPr>
        <p:txBody>
          <a:bodyPr wrap="square">
            <a:spAutoFit/>
          </a:bodyPr>
          <a:lstStyle/>
          <a:p>
            <a:pPr algn="ctr"/>
            <a:r>
              <a:rPr lang="fr-FR" sz="1000">
                <a:latin typeface="Arial Narrow" panose="020B0604020202020204" pitchFamily="34" charset="0"/>
                <a:cs typeface="Arial Narrow" panose="020B0604020202020204" pitchFamily="34" charset="0"/>
              </a:rPr>
              <a:t>V. Badeau, J.L. Dupouey, C. Cluzeau, J. Drapier, C. Le Bas.  in Loustau D. (ed), Forests, Carbon cycle and climate change, Quae. 2010. </a:t>
            </a:r>
            <a:endParaRPr lang="fr-FR" sz="1000">
              <a:effectLst/>
              <a:latin typeface="Arial Narrow" panose="020B0604020202020204" pitchFamily="34" charset="0"/>
              <a:cs typeface="Arial Narrow" panose="020B0604020202020204" pitchFamily="34" charset="0"/>
            </a:endParaRPr>
          </a:p>
        </p:txBody>
      </p:sp>
      <p:sp>
        <p:nvSpPr>
          <p:cNvPr id="15" name="Rectangle 14">
            <a:extLst>
              <a:ext uri="{FF2B5EF4-FFF2-40B4-BE49-F238E27FC236}">
                <a16:creationId xmlns:a16="http://schemas.microsoft.com/office/drawing/2014/main" xmlns="" id="{BEBF4164-DE22-9849-8712-81A9F8E688F9}"/>
              </a:ext>
            </a:extLst>
          </p:cNvPr>
          <p:cNvSpPr/>
          <p:nvPr/>
        </p:nvSpPr>
        <p:spPr>
          <a:xfrm>
            <a:off x="285397" y="196333"/>
            <a:ext cx="3369833" cy="369332"/>
          </a:xfrm>
          <a:prstGeom prst="rect">
            <a:avLst/>
          </a:prstGeom>
        </p:spPr>
        <p:txBody>
          <a:bodyPr wrap="none">
            <a:spAutoFit/>
          </a:bodyPr>
          <a:lstStyle/>
          <a:p>
            <a:r>
              <a:rPr lang="fr-FR" b="1">
                <a:solidFill>
                  <a:srgbClr val="008F00"/>
                </a:solidFill>
                <a:latin typeface="Arial Narrow" panose="020B0604020202020204" pitchFamily="34" charset="0"/>
                <a:cs typeface="Arial Narrow" panose="020B0604020202020204" pitchFamily="34" charset="0"/>
              </a:rPr>
              <a:t>Quelles forêts en France en 2100 ? </a:t>
            </a:r>
            <a:endParaRPr lang="fr-FR" b="1">
              <a:solidFill>
                <a:srgbClr val="008F00"/>
              </a:solidFill>
              <a:effectLst/>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618219265"/>
      </p:ext>
    </p:extLst>
  </p:cSld>
  <p:clrMapOvr>
    <a:masterClrMapping/>
  </p:clrMapOvr>
  <p:transition xmlns:p14="http://schemas.microsoft.com/office/powerpoint/2010/mai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04BC09D-416B-FC40-BA24-BA9974F773DA}"/>
              </a:ext>
            </a:extLst>
          </p:cNvPr>
          <p:cNvSpPr/>
          <p:nvPr/>
        </p:nvSpPr>
        <p:spPr>
          <a:xfrm>
            <a:off x="107504" y="6156593"/>
            <a:ext cx="8892480" cy="338554"/>
          </a:xfrm>
          <a:prstGeom prst="rect">
            <a:avLst/>
          </a:prstGeom>
        </p:spPr>
        <p:txBody>
          <a:bodyPr wrap="square">
            <a:spAutoFit/>
          </a:bodyPr>
          <a:lstStyle/>
          <a:p>
            <a:pPr algn="ctr"/>
            <a:r>
              <a:rPr lang="fr-FR" sz="1600">
                <a:solidFill>
                  <a:schemeClr val="bg1"/>
                </a:solidFill>
                <a:latin typeface="GoudyStd"/>
              </a:rPr>
              <a:t>« Sous nos pieds, un monde invisible s’agite, une multitude de micro-organismes grouille, vit et meurt. »</a:t>
            </a:r>
          </a:p>
        </p:txBody>
      </p:sp>
      <p:pic>
        <p:nvPicPr>
          <p:cNvPr id="11" name="Image 10">
            <a:extLst>
              <a:ext uri="{FF2B5EF4-FFF2-40B4-BE49-F238E27FC236}">
                <a16:creationId xmlns:a16="http://schemas.microsoft.com/office/drawing/2014/main" xmlns="" id="{CFA48D69-CBD5-324E-A23A-8CC84A4519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7384"/>
            <a:ext cx="9144000" cy="6096000"/>
          </a:xfrm>
          <a:prstGeom prst="rect">
            <a:avLst/>
          </a:prstGeom>
        </p:spPr>
      </p:pic>
    </p:spTree>
    <p:extLst>
      <p:ext uri="{BB962C8B-B14F-4D97-AF65-F5344CB8AC3E}">
        <p14:creationId xmlns:p14="http://schemas.microsoft.com/office/powerpoint/2010/main" val="3731289990"/>
      </p:ext>
    </p:extLst>
  </p:cSld>
  <p:clrMapOvr>
    <a:masterClrMapping/>
  </p:clrMapOvr>
  <p:transition xmlns:p14="http://schemas.microsoft.com/office/powerpoint/2010/mai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3" descr="Sans titre.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433" y="105910"/>
            <a:ext cx="8247282" cy="6686774"/>
          </a:xfrm>
          <a:prstGeom prst="rect">
            <a:avLst/>
          </a:prstGeom>
        </p:spPr>
      </p:pic>
      <p:sp>
        <p:nvSpPr>
          <p:cNvPr id="5" name="Rectangle 4"/>
          <p:cNvSpPr/>
          <p:nvPr/>
        </p:nvSpPr>
        <p:spPr>
          <a:xfrm>
            <a:off x="692237" y="6546463"/>
            <a:ext cx="7765964" cy="246221"/>
          </a:xfrm>
          <a:prstGeom prst="rect">
            <a:avLst/>
          </a:prstGeom>
        </p:spPr>
        <p:txBody>
          <a:bodyPr wrap="square">
            <a:spAutoFit/>
          </a:bodyPr>
          <a:lstStyle/>
          <a:p>
            <a:pPr algn="ctr"/>
            <a:r>
              <a:rPr lang="fr-FR" sz="1000" b="0">
                <a:solidFill>
                  <a:srgbClr val="000000"/>
                </a:solidFill>
                <a:latin typeface="Arial Narrow"/>
                <a:cs typeface="Arial Narrow"/>
              </a:rPr>
              <a:t>van der Heijden, Martin, Selosse &amp; Sanders (2015) Mycorrhizal ecology and evolution: the past, the present, and the future. </a:t>
            </a:r>
            <a:r>
              <a:rPr lang="pl-PL" sz="1000" b="0" i="1">
                <a:solidFill>
                  <a:srgbClr val="000000"/>
                </a:solidFill>
                <a:latin typeface="Arial Narrow"/>
                <a:cs typeface="Arial Narrow"/>
              </a:rPr>
              <a:t>New Phytologist</a:t>
            </a:r>
            <a:r>
              <a:rPr lang="pl-PL" sz="1000" b="0">
                <a:solidFill>
                  <a:srgbClr val="000000"/>
                </a:solidFill>
                <a:latin typeface="Arial Narrow"/>
                <a:cs typeface="Arial Narrow"/>
              </a:rPr>
              <a:t> 205: 1406–1423</a:t>
            </a:r>
            <a:r>
              <a:rPr lang="fr-FR" sz="1000" b="0">
                <a:solidFill>
                  <a:srgbClr val="000000"/>
                </a:solidFill>
                <a:latin typeface="Arial Narrow"/>
                <a:cs typeface="Arial Narrow"/>
              </a:rPr>
              <a:t>  </a:t>
            </a:r>
            <a:endParaRPr lang="fr-FR" sz="1000">
              <a:solidFill>
                <a:srgbClr val="000000"/>
              </a:solidFill>
              <a:latin typeface="Arial Narrow"/>
              <a:cs typeface="Arial Narrow"/>
            </a:endParaRPr>
          </a:p>
        </p:txBody>
      </p:sp>
      <p:sp>
        <p:nvSpPr>
          <p:cNvPr id="7" name="ZoneTexte 6">
            <a:extLst>
              <a:ext uri="{FF2B5EF4-FFF2-40B4-BE49-F238E27FC236}">
                <a16:creationId xmlns:a16="http://schemas.microsoft.com/office/drawing/2014/main" xmlns="" id="{FA198E93-86CA-3340-AC56-149D68D18A5D}"/>
              </a:ext>
            </a:extLst>
          </p:cNvPr>
          <p:cNvSpPr txBox="1"/>
          <p:nvPr/>
        </p:nvSpPr>
        <p:spPr>
          <a:xfrm>
            <a:off x="3407229" y="936171"/>
            <a:ext cx="2512226" cy="830997"/>
          </a:xfrm>
          <a:prstGeom prst="rect">
            <a:avLst/>
          </a:prstGeom>
          <a:noFill/>
        </p:spPr>
        <p:txBody>
          <a:bodyPr wrap="none" rtlCol="0">
            <a:spAutoFit/>
          </a:bodyPr>
          <a:lstStyle/>
          <a:p>
            <a:r>
              <a:rPr lang="fr-FR" sz="1600">
                <a:latin typeface="Arial Narrow" panose="020B0604020202020204" pitchFamily="34" charset="0"/>
                <a:cs typeface="Arial Narrow" panose="020B0604020202020204" pitchFamily="34" charset="0"/>
              </a:rPr>
              <a:t>&gt;2 500 espèces fongiques</a:t>
            </a:r>
          </a:p>
          <a:p>
            <a:r>
              <a:rPr lang="fr-FR" sz="1600">
                <a:latin typeface="Arial Narrow" panose="020B0604020202020204" pitchFamily="34" charset="0"/>
                <a:cs typeface="Arial Narrow" panose="020B0604020202020204" pitchFamily="34" charset="0"/>
              </a:rPr>
              <a:t>&gt; 50 000 espèces bactériennes</a:t>
            </a:r>
          </a:p>
          <a:p>
            <a:r>
              <a:rPr lang="fr-FR" sz="1600">
                <a:latin typeface="Arial Narrow" panose="020B0604020202020204" pitchFamily="34" charset="0"/>
                <a:cs typeface="Arial Narrow" panose="020B0604020202020204" pitchFamily="34" charset="0"/>
              </a:rPr>
              <a:t>par gramme de sol</a:t>
            </a:r>
          </a:p>
        </p:txBody>
      </p:sp>
    </p:spTree>
    <p:extLst>
      <p:ext uri="{BB962C8B-B14F-4D97-AF65-F5344CB8AC3E}">
        <p14:creationId xmlns:p14="http://schemas.microsoft.com/office/powerpoint/2010/main" val="448166173"/>
      </p:ext>
    </p:extLst>
  </p:cSld>
  <p:clrMapOvr>
    <a:masterClrMapping/>
  </p:clrMapOvr>
  <p:transition xmlns:p14="http://schemas.microsoft.com/office/powerpoint/2010/mai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3B969A3E-569E-E048-97B0-4444992B35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1720" y="3714920"/>
            <a:ext cx="3347864" cy="2510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Image 24">
            <a:extLst>
              <a:ext uri="{FF2B5EF4-FFF2-40B4-BE49-F238E27FC236}">
                <a16:creationId xmlns:a16="http://schemas.microsoft.com/office/drawing/2014/main" xmlns="" id="{D993DF02-E25F-BC46-8552-5E9EA05665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0112" y="548680"/>
            <a:ext cx="2771800" cy="2078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 3" descr="Montain Trees.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804" y="178559"/>
            <a:ext cx="3960000" cy="33193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5" descr="Streptocolonie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6605" y="3913712"/>
            <a:ext cx="1193824" cy="18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135" name="ZoneTexte 15"/>
          <p:cNvSpPr txBox="1">
            <a:spLocks noChangeArrowheads="1"/>
          </p:cNvSpPr>
          <p:nvPr/>
        </p:nvSpPr>
        <p:spPr bwMode="auto">
          <a:xfrm>
            <a:off x="2794000" y="263525"/>
            <a:ext cx="1217000" cy="369332"/>
          </a:xfrm>
          <a:prstGeom prst="rect">
            <a:avLst/>
          </a:prstGeom>
          <a:noFill/>
          <a:ln w="9525">
            <a:noFill/>
            <a:miter lim="800000"/>
            <a:headEnd/>
            <a:tailEnd/>
          </a:ln>
        </p:spPr>
        <p:txBody>
          <a:bodyPr wrap="none">
            <a:prstTxWarp prst="textNoShape">
              <a:avLst/>
            </a:prstTxWarp>
            <a:spAutoFit/>
          </a:bodyPr>
          <a:lstStyle/>
          <a:p>
            <a:r>
              <a:rPr lang="fr-FR" sz="1800" b="0">
                <a:solidFill>
                  <a:schemeClr val="tx1"/>
                </a:solidFill>
                <a:latin typeface="Arial Narrow" charset="0"/>
                <a:ea typeface="Arial Narrow" charset="0"/>
                <a:cs typeface="Arial Narrow" charset="0"/>
              </a:rPr>
              <a:t>Ecosystème</a:t>
            </a:r>
          </a:p>
        </p:txBody>
      </p:sp>
      <p:cxnSp>
        <p:nvCxnSpPr>
          <p:cNvPr id="48136" name="Connecteur droit 24"/>
          <p:cNvCxnSpPr>
            <a:cxnSpLocks noChangeShapeType="1"/>
            <a:stCxn id="32" idx="2"/>
            <a:endCxn id="28" idx="6"/>
          </p:cNvCxnSpPr>
          <p:nvPr/>
        </p:nvCxnSpPr>
        <p:spPr bwMode="auto">
          <a:xfrm flipH="1" flipV="1">
            <a:off x="1475656" y="4041068"/>
            <a:ext cx="1780165" cy="1839397"/>
          </a:xfrm>
          <a:prstGeom prst="line">
            <a:avLst/>
          </a:prstGeom>
          <a:noFill/>
          <a:ln w="28575">
            <a:solidFill>
              <a:srgbClr val="FF0000"/>
            </a:solidFill>
            <a:round/>
            <a:headEnd/>
            <a:tailEnd/>
          </a:ln>
        </p:spPr>
      </p:cxnSp>
      <p:cxnSp>
        <p:nvCxnSpPr>
          <p:cNvPr id="48137" name="Connecteur droit 21"/>
          <p:cNvCxnSpPr>
            <a:cxnSpLocks noChangeShapeType="1"/>
            <a:endCxn id="28" idx="0"/>
          </p:cNvCxnSpPr>
          <p:nvPr/>
        </p:nvCxnSpPr>
        <p:spPr bwMode="auto">
          <a:xfrm>
            <a:off x="1363664" y="2636838"/>
            <a:ext cx="3980" cy="1296218"/>
          </a:xfrm>
          <a:prstGeom prst="line">
            <a:avLst/>
          </a:prstGeom>
          <a:noFill/>
          <a:ln w="28575">
            <a:solidFill>
              <a:srgbClr val="FF0000"/>
            </a:solidFill>
            <a:round/>
            <a:headEnd/>
            <a:tailEnd/>
          </a:ln>
        </p:spPr>
      </p:cxnSp>
      <p:cxnSp>
        <p:nvCxnSpPr>
          <p:cNvPr id="48138" name="Connecteur droit 27"/>
          <p:cNvCxnSpPr>
            <a:cxnSpLocks noChangeShapeType="1"/>
            <a:stCxn id="32" idx="7"/>
            <a:endCxn id="31" idx="3"/>
          </p:cNvCxnSpPr>
          <p:nvPr/>
        </p:nvCxnSpPr>
        <p:spPr bwMode="auto">
          <a:xfrm flipV="1">
            <a:off x="3440209" y="1741180"/>
            <a:ext cx="2387563" cy="4062909"/>
          </a:xfrm>
          <a:prstGeom prst="line">
            <a:avLst/>
          </a:prstGeom>
          <a:noFill/>
          <a:ln w="28575">
            <a:solidFill>
              <a:srgbClr val="FF0000"/>
            </a:solidFill>
            <a:round/>
            <a:headEnd/>
            <a:tailEnd/>
          </a:ln>
        </p:spPr>
      </p:cxnSp>
      <p:cxnSp>
        <p:nvCxnSpPr>
          <p:cNvPr id="48139" name="Connecteur droit 30"/>
          <p:cNvCxnSpPr>
            <a:cxnSpLocks noChangeShapeType="1"/>
            <a:endCxn id="3" idx="6"/>
          </p:cNvCxnSpPr>
          <p:nvPr/>
        </p:nvCxnSpPr>
        <p:spPr bwMode="auto">
          <a:xfrm flipH="1">
            <a:off x="1475656" y="1701800"/>
            <a:ext cx="4460008" cy="827100"/>
          </a:xfrm>
          <a:prstGeom prst="line">
            <a:avLst/>
          </a:prstGeom>
          <a:noFill/>
          <a:ln w="28575">
            <a:solidFill>
              <a:srgbClr val="FF0000"/>
            </a:solidFill>
            <a:round/>
            <a:headEnd/>
            <a:tailEnd/>
          </a:ln>
        </p:spPr>
      </p:cxnSp>
      <p:sp>
        <p:nvSpPr>
          <p:cNvPr id="48155" name="ZoneTexte 21"/>
          <p:cNvSpPr txBox="1">
            <a:spLocks noChangeArrowheads="1"/>
          </p:cNvSpPr>
          <p:nvPr/>
        </p:nvSpPr>
        <p:spPr bwMode="auto">
          <a:xfrm>
            <a:off x="6154738" y="3335338"/>
            <a:ext cx="633412" cy="277812"/>
          </a:xfrm>
          <a:prstGeom prst="rect">
            <a:avLst/>
          </a:prstGeom>
          <a:noFill/>
          <a:ln w="9525">
            <a:noFill/>
            <a:miter lim="800000"/>
            <a:headEnd/>
            <a:tailEnd/>
          </a:ln>
        </p:spPr>
        <p:txBody>
          <a:bodyPr wrap="none">
            <a:prstTxWarp prst="textNoShape">
              <a:avLst/>
            </a:prstTxWarp>
            <a:spAutoFit/>
          </a:bodyPr>
          <a:lstStyle/>
          <a:p>
            <a:r>
              <a:rPr lang="fr-FR" sz="1200" b="0">
                <a:solidFill>
                  <a:schemeClr val="tx1"/>
                </a:solidFill>
                <a:latin typeface="Arial Narrow" charset="0"/>
                <a:ea typeface="Arial Narrow" charset="0"/>
                <a:cs typeface="Arial Narrow" charset="0"/>
              </a:rPr>
              <a:t>bacteria</a:t>
            </a:r>
          </a:p>
        </p:txBody>
      </p:sp>
      <p:sp>
        <p:nvSpPr>
          <p:cNvPr id="48156" name="ZoneTexte 22"/>
          <p:cNvSpPr txBox="1">
            <a:spLocks noChangeArrowheads="1"/>
          </p:cNvSpPr>
          <p:nvPr/>
        </p:nvSpPr>
        <p:spPr bwMode="auto">
          <a:xfrm>
            <a:off x="7297738" y="3335338"/>
            <a:ext cx="458787" cy="277812"/>
          </a:xfrm>
          <a:prstGeom prst="rect">
            <a:avLst/>
          </a:prstGeom>
          <a:noFill/>
          <a:ln w="9525">
            <a:noFill/>
            <a:miter lim="800000"/>
            <a:headEnd/>
            <a:tailEnd/>
          </a:ln>
        </p:spPr>
        <p:txBody>
          <a:bodyPr wrap="none">
            <a:prstTxWarp prst="textNoShape">
              <a:avLst/>
            </a:prstTxWarp>
            <a:spAutoFit/>
          </a:bodyPr>
          <a:lstStyle/>
          <a:p>
            <a:r>
              <a:rPr lang="fr-FR" sz="1200" b="0">
                <a:solidFill>
                  <a:schemeClr val="tx1"/>
                </a:solidFill>
                <a:latin typeface="Arial Narrow" charset="0"/>
                <a:ea typeface="Arial Narrow" charset="0"/>
                <a:cs typeface="Arial Narrow" charset="0"/>
              </a:rPr>
              <a:t>plant</a:t>
            </a:r>
          </a:p>
        </p:txBody>
      </p:sp>
      <p:sp>
        <p:nvSpPr>
          <p:cNvPr id="48157" name="ZoneTexte 23"/>
          <p:cNvSpPr txBox="1">
            <a:spLocks noChangeArrowheads="1"/>
          </p:cNvSpPr>
          <p:nvPr/>
        </p:nvSpPr>
        <p:spPr bwMode="auto">
          <a:xfrm>
            <a:off x="8018463" y="3335338"/>
            <a:ext cx="576262" cy="277812"/>
          </a:xfrm>
          <a:prstGeom prst="rect">
            <a:avLst/>
          </a:prstGeom>
          <a:noFill/>
          <a:ln w="9525">
            <a:noFill/>
            <a:miter lim="800000"/>
            <a:headEnd/>
            <a:tailEnd/>
          </a:ln>
        </p:spPr>
        <p:txBody>
          <a:bodyPr wrap="none">
            <a:prstTxWarp prst="textNoShape">
              <a:avLst/>
            </a:prstTxWarp>
            <a:spAutoFit/>
          </a:bodyPr>
          <a:lstStyle/>
          <a:p>
            <a:r>
              <a:rPr lang="fr-FR" sz="1200" b="0">
                <a:solidFill>
                  <a:schemeClr val="tx1"/>
                </a:solidFill>
                <a:latin typeface="Arial Narrow" charset="0"/>
                <a:ea typeface="Arial Narrow" charset="0"/>
                <a:cs typeface="Arial Narrow" charset="0"/>
              </a:rPr>
              <a:t>fungus</a:t>
            </a:r>
          </a:p>
        </p:txBody>
      </p:sp>
      <p:sp>
        <p:nvSpPr>
          <p:cNvPr id="24" name="ZoneTexte 14">
            <a:extLst>
              <a:ext uri="{FF2B5EF4-FFF2-40B4-BE49-F238E27FC236}">
                <a16:creationId xmlns:a16="http://schemas.microsoft.com/office/drawing/2014/main" xmlns="" id="{04AE837F-5137-364C-A5D7-28D1510DAEB5}"/>
              </a:ext>
            </a:extLst>
          </p:cNvPr>
          <p:cNvSpPr txBox="1">
            <a:spLocks noChangeArrowheads="1"/>
          </p:cNvSpPr>
          <p:nvPr/>
        </p:nvSpPr>
        <p:spPr bwMode="auto">
          <a:xfrm>
            <a:off x="6084168" y="4869160"/>
            <a:ext cx="15840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anose="020B0300000000000000" pitchFamily="34"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anose="020B0300000000000000" pitchFamily="34"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anose="020B0300000000000000" pitchFamily="34" charset="-128"/>
              </a:defRPr>
            </a:lvl9pPr>
          </a:lstStyle>
          <a:p>
            <a:pPr eaLnBrk="1" hangingPunct="1">
              <a:spcBef>
                <a:spcPct val="0"/>
              </a:spcBef>
              <a:buFontTx/>
              <a:buAutoNum type="arabicPeriod"/>
            </a:pPr>
            <a:r>
              <a:rPr lang="fr-FR" altLang="fr-FR" sz="1800">
                <a:solidFill>
                  <a:srgbClr val="FFFF00"/>
                </a:solidFill>
                <a:latin typeface="Arial Narrow" panose="020B0604020202020204" pitchFamily="34" charset="0"/>
                <a:cs typeface="Arial Narrow" panose="020B0604020202020204" pitchFamily="34" charset="0"/>
              </a:rPr>
              <a:t>Décrire</a:t>
            </a:r>
          </a:p>
          <a:p>
            <a:pPr eaLnBrk="1" hangingPunct="1">
              <a:spcBef>
                <a:spcPct val="0"/>
              </a:spcBef>
              <a:buFontTx/>
              <a:buAutoNum type="arabicPeriod"/>
            </a:pPr>
            <a:r>
              <a:rPr lang="fr-FR" altLang="fr-FR" sz="1800">
                <a:solidFill>
                  <a:srgbClr val="FFFF00"/>
                </a:solidFill>
                <a:latin typeface="Arial Narrow" panose="020B0604020202020204" pitchFamily="34" charset="0"/>
                <a:cs typeface="Arial Narrow" panose="020B0604020202020204" pitchFamily="34" charset="0"/>
              </a:rPr>
              <a:t>Comprendre</a:t>
            </a:r>
          </a:p>
          <a:p>
            <a:pPr eaLnBrk="1" hangingPunct="1">
              <a:spcBef>
                <a:spcPct val="0"/>
              </a:spcBef>
              <a:buFontTx/>
              <a:buAutoNum type="arabicPeriod"/>
            </a:pPr>
            <a:r>
              <a:rPr lang="fr-FR" altLang="fr-FR" sz="1800">
                <a:solidFill>
                  <a:srgbClr val="FFFF00"/>
                </a:solidFill>
                <a:latin typeface="Arial Narrow" panose="020B0604020202020204" pitchFamily="34" charset="0"/>
                <a:cs typeface="Arial Narrow" panose="020B0604020202020204" pitchFamily="34" charset="0"/>
              </a:rPr>
              <a:t>Modéliser</a:t>
            </a:r>
          </a:p>
          <a:p>
            <a:pPr eaLnBrk="1" hangingPunct="1">
              <a:spcBef>
                <a:spcPct val="0"/>
              </a:spcBef>
              <a:buFontTx/>
              <a:buAutoNum type="arabicPeriod"/>
            </a:pPr>
            <a:r>
              <a:rPr lang="fr-FR" altLang="fr-FR" sz="1800">
                <a:solidFill>
                  <a:srgbClr val="FFFF00"/>
                </a:solidFill>
                <a:latin typeface="Arial Narrow" panose="020B0604020202020204" pitchFamily="34" charset="0"/>
                <a:cs typeface="Arial Narrow" panose="020B0604020202020204" pitchFamily="34" charset="0"/>
              </a:rPr>
              <a:t>Conseiller</a:t>
            </a:r>
          </a:p>
        </p:txBody>
      </p:sp>
      <p:sp>
        <p:nvSpPr>
          <p:cNvPr id="2" name="ZoneTexte 1">
            <a:extLst>
              <a:ext uri="{FF2B5EF4-FFF2-40B4-BE49-F238E27FC236}">
                <a16:creationId xmlns:a16="http://schemas.microsoft.com/office/drawing/2014/main" xmlns="" id="{2C91712E-7FBC-694C-A31E-0474D9B7283A}"/>
              </a:ext>
            </a:extLst>
          </p:cNvPr>
          <p:cNvSpPr txBox="1"/>
          <p:nvPr/>
        </p:nvSpPr>
        <p:spPr>
          <a:xfrm>
            <a:off x="5580112" y="3028826"/>
            <a:ext cx="3312368" cy="1354217"/>
          </a:xfrm>
          <a:prstGeom prst="rect">
            <a:avLst/>
          </a:prstGeom>
          <a:noFill/>
        </p:spPr>
        <p:txBody>
          <a:bodyPr wrap="square" rtlCol="0">
            <a:spAutoFit/>
          </a:bodyPr>
          <a:lstStyle/>
          <a:p>
            <a:pPr algn="r"/>
            <a:r>
              <a:rPr lang="fr-FR">
                <a:solidFill>
                  <a:srgbClr val="FFFF00"/>
                </a:solidFill>
                <a:latin typeface="Arial Narrow" panose="020B0604020202020204" pitchFamily="34" charset="0"/>
                <a:cs typeface="Arial Narrow" panose="020B0604020202020204" pitchFamily="34" charset="0"/>
              </a:rPr>
              <a:t>Réseau écologique …</a:t>
            </a:r>
          </a:p>
          <a:p>
            <a:pPr algn="r"/>
            <a:r>
              <a:rPr lang="fr-FR" sz="1600">
                <a:solidFill>
                  <a:schemeClr val="bg1"/>
                </a:solidFill>
                <a:latin typeface="Arial Narrow" panose="020B0604020202020204" pitchFamily="34" charset="0"/>
                <a:cs typeface="Arial Narrow" panose="020B0604020202020204" pitchFamily="34" charset="0"/>
              </a:rPr>
              <a:t>Étudier les interactions entre les arbres, les microbes et leur environnement</a:t>
            </a:r>
          </a:p>
          <a:p>
            <a:pPr algn="r"/>
            <a:endParaRPr lang="fr-FR" sz="1600">
              <a:solidFill>
                <a:schemeClr val="bg1"/>
              </a:solidFill>
              <a:latin typeface="Arial Narrow" panose="020B0604020202020204" pitchFamily="34" charset="0"/>
              <a:cs typeface="Arial Narrow" panose="020B0604020202020204" pitchFamily="34" charset="0"/>
            </a:endParaRPr>
          </a:p>
          <a:p>
            <a:pPr algn="r"/>
            <a:r>
              <a:rPr lang="fr-FR" sz="1600">
                <a:solidFill>
                  <a:schemeClr val="bg1"/>
                </a:solidFill>
                <a:latin typeface="Arial Narrow" panose="020B0604020202020204" pitchFamily="34" charset="0"/>
                <a:cs typeface="Arial Narrow" panose="020B0604020202020204" pitchFamily="34" charset="0"/>
              </a:rPr>
              <a:t>= un réseau social cryptique</a:t>
            </a:r>
          </a:p>
        </p:txBody>
      </p:sp>
      <p:sp>
        <p:nvSpPr>
          <p:cNvPr id="3" name="Ellipse 2">
            <a:extLst>
              <a:ext uri="{FF2B5EF4-FFF2-40B4-BE49-F238E27FC236}">
                <a16:creationId xmlns:a16="http://schemas.microsoft.com/office/drawing/2014/main" xmlns="" id="{3B3B96FC-17C3-644D-A560-2802594CB5F5}"/>
              </a:ext>
            </a:extLst>
          </p:cNvPr>
          <p:cNvSpPr/>
          <p:nvPr/>
        </p:nvSpPr>
        <p:spPr>
          <a:xfrm>
            <a:off x="1259632" y="2420888"/>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xmlns="" id="{CEDF500A-91A2-6F41-BA74-C2A2B62E3310}"/>
              </a:ext>
            </a:extLst>
          </p:cNvPr>
          <p:cNvSpPr/>
          <p:nvPr/>
        </p:nvSpPr>
        <p:spPr>
          <a:xfrm>
            <a:off x="1259632" y="3933056"/>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xmlns="" id="{D8C419FE-F570-7448-A4B1-7911DD165176}"/>
              </a:ext>
            </a:extLst>
          </p:cNvPr>
          <p:cNvSpPr/>
          <p:nvPr/>
        </p:nvSpPr>
        <p:spPr>
          <a:xfrm>
            <a:off x="5796136" y="1556792"/>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xmlns="" id="{CA310C61-2C2B-1340-9305-5CF1F75A8705}"/>
              </a:ext>
            </a:extLst>
          </p:cNvPr>
          <p:cNvSpPr/>
          <p:nvPr/>
        </p:nvSpPr>
        <p:spPr>
          <a:xfrm>
            <a:off x="3255821" y="5772453"/>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xmlns="" id="{CC67F22A-A4B2-0046-A45B-031F059D80AE}"/>
              </a:ext>
            </a:extLst>
          </p:cNvPr>
          <p:cNvSpPr txBox="1"/>
          <p:nvPr/>
        </p:nvSpPr>
        <p:spPr>
          <a:xfrm>
            <a:off x="5508104" y="2636912"/>
            <a:ext cx="1470274" cy="246221"/>
          </a:xfrm>
          <a:prstGeom prst="rect">
            <a:avLst/>
          </a:prstGeom>
          <a:noFill/>
        </p:spPr>
        <p:txBody>
          <a:bodyPr wrap="none" rtlCol="0">
            <a:spAutoFit/>
          </a:bodyPr>
          <a:lstStyle/>
          <a:p>
            <a:r>
              <a:rPr lang="fr-FR" sz="1000">
                <a:solidFill>
                  <a:schemeClr val="bg1"/>
                </a:solidFill>
                <a:latin typeface="Arial Narrow" panose="020B0604020202020204" pitchFamily="34" charset="0"/>
                <a:cs typeface="Arial Narrow" panose="020B0604020202020204" pitchFamily="34" charset="0"/>
              </a:rPr>
              <a:t>Champignons symbiotiques</a:t>
            </a:r>
          </a:p>
        </p:txBody>
      </p:sp>
      <p:sp>
        <p:nvSpPr>
          <p:cNvPr id="21" name="ZoneTexte 20">
            <a:extLst>
              <a:ext uri="{FF2B5EF4-FFF2-40B4-BE49-F238E27FC236}">
                <a16:creationId xmlns:a16="http://schemas.microsoft.com/office/drawing/2014/main" xmlns="" id="{336FA1C9-BD15-2C4F-B3D8-BD9482B6E7A2}"/>
              </a:ext>
            </a:extLst>
          </p:cNvPr>
          <p:cNvSpPr txBox="1"/>
          <p:nvPr/>
        </p:nvSpPr>
        <p:spPr>
          <a:xfrm>
            <a:off x="2084260" y="6273886"/>
            <a:ext cx="1544012" cy="246221"/>
          </a:xfrm>
          <a:prstGeom prst="rect">
            <a:avLst/>
          </a:prstGeom>
          <a:noFill/>
        </p:spPr>
        <p:txBody>
          <a:bodyPr wrap="none" rtlCol="0">
            <a:spAutoFit/>
          </a:bodyPr>
          <a:lstStyle/>
          <a:p>
            <a:r>
              <a:rPr lang="fr-FR" sz="1000">
                <a:solidFill>
                  <a:schemeClr val="bg1"/>
                </a:solidFill>
                <a:latin typeface="Arial Narrow" panose="020B0604020202020204" pitchFamily="34" charset="0"/>
                <a:cs typeface="Arial Narrow" panose="020B0604020202020204" pitchFamily="34" charset="0"/>
              </a:rPr>
              <a:t>Champignons décomposeurs</a:t>
            </a:r>
          </a:p>
        </p:txBody>
      </p:sp>
      <p:sp>
        <p:nvSpPr>
          <p:cNvPr id="22" name="ZoneTexte 21">
            <a:extLst>
              <a:ext uri="{FF2B5EF4-FFF2-40B4-BE49-F238E27FC236}">
                <a16:creationId xmlns:a16="http://schemas.microsoft.com/office/drawing/2014/main" xmlns="" id="{8077C66D-A81C-BF4A-982B-6A48D13C482B}"/>
              </a:ext>
            </a:extLst>
          </p:cNvPr>
          <p:cNvSpPr txBox="1"/>
          <p:nvPr/>
        </p:nvSpPr>
        <p:spPr>
          <a:xfrm>
            <a:off x="107504" y="3501008"/>
            <a:ext cx="494046" cy="246221"/>
          </a:xfrm>
          <a:prstGeom prst="rect">
            <a:avLst/>
          </a:prstGeom>
          <a:noFill/>
        </p:spPr>
        <p:txBody>
          <a:bodyPr wrap="none" rtlCol="0">
            <a:spAutoFit/>
          </a:bodyPr>
          <a:lstStyle/>
          <a:p>
            <a:r>
              <a:rPr lang="fr-FR" sz="1000">
                <a:solidFill>
                  <a:schemeClr val="bg1"/>
                </a:solidFill>
                <a:latin typeface="Arial Narrow" panose="020B0604020202020204" pitchFamily="34" charset="0"/>
                <a:cs typeface="Arial Narrow" panose="020B0604020202020204" pitchFamily="34" charset="0"/>
              </a:rPr>
              <a:t>Arbres</a:t>
            </a:r>
          </a:p>
        </p:txBody>
      </p:sp>
      <p:sp>
        <p:nvSpPr>
          <p:cNvPr id="23" name="ZoneTexte 22">
            <a:extLst>
              <a:ext uri="{FF2B5EF4-FFF2-40B4-BE49-F238E27FC236}">
                <a16:creationId xmlns:a16="http://schemas.microsoft.com/office/drawing/2014/main" xmlns="" id="{AAE647F6-476F-9749-83C0-62FB36C4E106}"/>
              </a:ext>
            </a:extLst>
          </p:cNvPr>
          <p:cNvSpPr txBox="1"/>
          <p:nvPr/>
        </p:nvSpPr>
        <p:spPr>
          <a:xfrm>
            <a:off x="341260" y="5769820"/>
            <a:ext cx="622286" cy="246221"/>
          </a:xfrm>
          <a:prstGeom prst="rect">
            <a:avLst/>
          </a:prstGeom>
          <a:noFill/>
        </p:spPr>
        <p:txBody>
          <a:bodyPr wrap="none" rtlCol="0">
            <a:spAutoFit/>
          </a:bodyPr>
          <a:lstStyle/>
          <a:p>
            <a:r>
              <a:rPr lang="fr-FR" sz="1000">
                <a:solidFill>
                  <a:schemeClr val="bg1"/>
                </a:solidFill>
                <a:latin typeface="Arial Narrow" panose="020B0604020202020204" pitchFamily="34" charset="0"/>
                <a:cs typeface="Arial Narrow" panose="020B0604020202020204" pitchFamily="34" charset="0"/>
              </a:rPr>
              <a:t>Bactéries</a:t>
            </a:r>
          </a:p>
        </p:txBody>
      </p:sp>
    </p:spTree>
    <p:extLst>
      <p:ext uri="{BB962C8B-B14F-4D97-AF65-F5344CB8AC3E}">
        <p14:creationId xmlns:p14="http://schemas.microsoft.com/office/powerpoint/2010/main" val="3761379588"/>
      </p:ext>
    </p:extLst>
  </p:cSld>
  <p:clrMapOvr>
    <a:masterClrMapping/>
  </p:clrMapOvr>
  <p:transition xmlns:p14="http://schemas.microsoft.com/office/powerpoint/2010/mai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oneTexte 17"/>
          <p:cNvSpPr txBox="1">
            <a:spLocks noChangeArrowheads="1"/>
          </p:cNvSpPr>
          <p:nvPr/>
        </p:nvSpPr>
        <p:spPr bwMode="auto">
          <a:xfrm>
            <a:off x="1334932" y="368886"/>
            <a:ext cx="4887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dirty="0">
                <a:solidFill>
                  <a:srgbClr val="058000"/>
                </a:solidFill>
                <a:latin typeface="Calibri" charset="0"/>
              </a:rPr>
              <a:t>Les rouages de l’écosystème forestier</a:t>
            </a:r>
          </a:p>
        </p:txBody>
      </p:sp>
      <p:sp>
        <p:nvSpPr>
          <p:cNvPr id="19" name="Rectangle 18"/>
          <p:cNvSpPr/>
          <p:nvPr/>
        </p:nvSpPr>
        <p:spPr>
          <a:xfrm>
            <a:off x="163616" y="148028"/>
            <a:ext cx="8827984" cy="6544413"/>
          </a:xfrm>
          <a:prstGeom prst="rect">
            <a:avLst/>
          </a:prstGeom>
          <a:noFill/>
          <a:ln w="762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 name="Rectangle 21"/>
          <p:cNvSpPr/>
          <p:nvPr/>
        </p:nvSpPr>
        <p:spPr>
          <a:xfrm>
            <a:off x="0" y="6477000"/>
            <a:ext cx="1663700" cy="307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aphicFrame>
        <p:nvGraphicFramePr>
          <p:cNvPr id="9" name="Diagramme 8"/>
          <p:cNvGraphicFramePr/>
          <p:nvPr>
            <p:extLst/>
          </p:nvPr>
        </p:nvGraphicFramePr>
        <p:xfrm>
          <a:off x="2070100" y="2156024"/>
          <a:ext cx="5168900" cy="3279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9" name="ZoneTexte 9"/>
          <p:cNvSpPr txBox="1">
            <a:spLocks noChangeArrowheads="1"/>
          </p:cNvSpPr>
          <p:nvPr/>
        </p:nvSpPr>
        <p:spPr bwMode="auto">
          <a:xfrm>
            <a:off x="2247900" y="5673725"/>
            <a:ext cx="6591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400" b="1" dirty="0">
                <a:latin typeface="Calibri" charset="0"/>
              </a:rPr>
              <a:t>A l’interface de la production sylvicole et du maintien de la fertilité des sols, les microorganismes sont impliqués dans la fixation et la minéralisation des éléments, la dégradation de la matière organique, la mobilisation des nutriments et la nutrition de la plante…</a:t>
            </a:r>
          </a:p>
        </p:txBody>
      </p:sp>
      <p:sp>
        <p:nvSpPr>
          <p:cNvPr id="18440" name="ZoneTexte 10"/>
          <p:cNvSpPr txBox="1">
            <a:spLocks noChangeArrowheads="1"/>
          </p:cNvSpPr>
          <p:nvPr/>
        </p:nvSpPr>
        <p:spPr bwMode="auto">
          <a:xfrm>
            <a:off x="5137150" y="1832858"/>
            <a:ext cx="16912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800" b="1">
                <a:solidFill>
                  <a:srgbClr val="008000"/>
                </a:solidFill>
                <a:latin typeface="Calibri" charset="0"/>
              </a:rPr>
              <a:t>Santé &amp; Croissance des Arbres</a:t>
            </a:r>
          </a:p>
        </p:txBody>
      </p:sp>
      <p:sp>
        <p:nvSpPr>
          <p:cNvPr id="12" name="ZoneTexte 11"/>
          <p:cNvSpPr txBox="1"/>
          <p:nvPr/>
        </p:nvSpPr>
        <p:spPr>
          <a:xfrm>
            <a:off x="1600200" y="3073400"/>
            <a:ext cx="1593850" cy="923330"/>
          </a:xfrm>
          <a:prstGeom prst="rect">
            <a:avLst/>
          </a:prstGeom>
          <a:noFill/>
        </p:spPr>
        <p:txBody>
          <a:bodyPr>
            <a:spAutoFit/>
          </a:bodyPr>
          <a:lstStyle/>
          <a:p>
            <a:pPr algn="ctr" fontAlgn="auto">
              <a:spcBef>
                <a:spcPts val="0"/>
              </a:spcBef>
              <a:spcAft>
                <a:spcPts val="0"/>
              </a:spcAft>
              <a:defRPr/>
            </a:pPr>
            <a:r>
              <a:rPr lang="fr-FR" b="1">
                <a:solidFill>
                  <a:schemeClr val="bg2">
                    <a:lumMod val="50000"/>
                  </a:schemeClr>
                </a:solidFill>
                <a:latin typeface="+mn-lt"/>
                <a:ea typeface="+mn-ea"/>
                <a:cs typeface="+mn-cs"/>
              </a:rPr>
              <a:t>Diversité</a:t>
            </a:r>
          </a:p>
          <a:p>
            <a:pPr algn="ctr" fontAlgn="auto">
              <a:spcBef>
                <a:spcPts val="0"/>
              </a:spcBef>
              <a:spcAft>
                <a:spcPts val="0"/>
              </a:spcAft>
              <a:defRPr/>
            </a:pPr>
            <a:r>
              <a:rPr lang="fr-FR" b="1">
                <a:solidFill>
                  <a:schemeClr val="bg2">
                    <a:lumMod val="50000"/>
                  </a:schemeClr>
                </a:solidFill>
              </a:rPr>
              <a:t>&amp; </a:t>
            </a:r>
          </a:p>
          <a:p>
            <a:pPr algn="ctr" fontAlgn="auto">
              <a:spcBef>
                <a:spcPts val="0"/>
              </a:spcBef>
              <a:spcAft>
                <a:spcPts val="0"/>
              </a:spcAft>
              <a:defRPr/>
            </a:pPr>
            <a:r>
              <a:rPr lang="fr-FR" b="1">
                <a:solidFill>
                  <a:schemeClr val="bg2">
                    <a:lumMod val="50000"/>
                  </a:schemeClr>
                </a:solidFill>
              </a:rPr>
              <a:t>Fonctions</a:t>
            </a:r>
            <a:endParaRPr lang="fr-FR" b="1">
              <a:solidFill>
                <a:schemeClr val="bg2">
                  <a:lumMod val="50000"/>
                </a:schemeClr>
              </a:solidFill>
              <a:latin typeface="+mn-lt"/>
              <a:ea typeface="+mn-ea"/>
              <a:cs typeface="+mn-cs"/>
            </a:endParaRPr>
          </a:p>
        </p:txBody>
      </p:sp>
      <p:sp>
        <p:nvSpPr>
          <p:cNvPr id="13" name="ZoneTexte 12"/>
          <p:cNvSpPr txBox="1"/>
          <p:nvPr/>
        </p:nvSpPr>
        <p:spPr>
          <a:xfrm>
            <a:off x="6572250" y="4902200"/>
            <a:ext cx="1593850" cy="646331"/>
          </a:xfrm>
          <a:prstGeom prst="rect">
            <a:avLst/>
          </a:prstGeom>
          <a:noFill/>
        </p:spPr>
        <p:txBody>
          <a:bodyPr>
            <a:spAutoFit/>
          </a:bodyPr>
          <a:lstStyle/>
          <a:p>
            <a:pPr algn="ctr" fontAlgn="auto">
              <a:spcBef>
                <a:spcPts val="0"/>
              </a:spcBef>
              <a:spcAft>
                <a:spcPts val="0"/>
              </a:spcAft>
              <a:defRPr/>
            </a:pPr>
            <a:r>
              <a:rPr lang="fr-FR" b="1">
                <a:solidFill>
                  <a:schemeClr val="accent6">
                    <a:lumMod val="75000"/>
                  </a:schemeClr>
                </a:solidFill>
                <a:latin typeface="+mn-lt"/>
                <a:ea typeface="+mn-ea"/>
                <a:cs typeface="+mn-cs"/>
              </a:rPr>
              <a:t>Fertilité des sols</a:t>
            </a:r>
          </a:p>
        </p:txBody>
      </p:sp>
      <p:sp>
        <p:nvSpPr>
          <p:cNvPr id="18443" name="Rectangle 13"/>
          <p:cNvSpPr>
            <a:spLocks noChangeArrowheads="1"/>
          </p:cNvSpPr>
          <p:nvPr/>
        </p:nvSpPr>
        <p:spPr bwMode="auto">
          <a:xfrm>
            <a:off x="1663700" y="1295400"/>
            <a:ext cx="7327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i="1" dirty="0">
                <a:latin typeface="Calibri" charset="0"/>
              </a:rPr>
              <a:t>Rôle des communautés microbiennes à l’interface sol – arbre</a:t>
            </a:r>
          </a:p>
        </p:txBody>
      </p:sp>
      <p:pic>
        <p:nvPicPr>
          <p:cNvPr id="20" name="Image 1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2291" y="5051425"/>
            <a:ext cx="1984213" cy="1727200"/>
          </a:xfrm>
          <a:prstGeom prst="rect">
            <a:avLst/>
          </a:prstGeom>
        </p:spPr>
      </p:pic>
      <p:sp>
        <p:nvSpPr>
          <p:cNvPr id="18" name="Rectangle à coins arrondis 17">
            <a:extLst>
              <a:ext uri="{FF2B5EF4-FFF2-40B4-BE49-F238E27FC236}">
                <a16:creationId xmlns:a16="http://schemas.microsoft.com/office/drawing/2014/main" xmlns="" id="{B0C825DA-9D68-E54A-9918-60D92410FAA5}"/>
              </a:ext>
            </a:extLst>
          </p:cNvPr>
          <p:cNvSpPr>
            <a:spLocks noChangeAspect="1"/>
          </p:cNvSpPr>
          <p:nvPr/>
        </p:nvSpPr>
        <p:spPr>
          <a:xfrm>
            <a:off x="1484087" y="843276"/>
            <a:ext cx="7235370" cy="91440"/>
          </a:xfrm>
          <a:prstGeom prst="roundRect">
            <a:avLst>
              <a:gd name="adj" fmla="val 50000"/>
            </a:avLst>
          </a:prstGeom>
          <a:gradFill>
            <a:gsLst>
              <a:gs pos="0">
                <a:srgbClr val="28728A"/>
              </a:gs>
              <a:gs pos="100000">
                <a:srgbClr val="BBCE25"/>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noFill/>
              </a:ln>
            </a:endParaRPr>
          </a:p>
        </p:txBody>
      </p:sp>
      <p:pic>
        <p:nvPicPr>
          <p:cNvPr id="14" name="Image 8" descr="UL Logo.tiff">
            <a:extLst>
              <a:ext uri="{FF2B5EF4-FFF2-40B4-BE49-F238E27FC236}">
                <a16:creationId xmlns:a16="http://schemas.microsoft.com/office/drawing/2014/main" xmlns="" id="{19CC6446-2F5B-3149-850B-976C7348E44C}"/>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44830" y="463285"/>
            <a:ext cx="1081450" cy="48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 descr="logoarbre_mini.jpg">
            <a:extLst>
              <a:ext uri="{FF2B5EF4-FFF2-40B4-BE49-F238E27FC236}">
                <a16:creationId xmlns:a16="http://schemas.microsoft.com/office/drawing/2014/main" xmlns="" id="{AFBE587C-C606-9542-A87E-C6CA83585DE5}"/>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87649" y="712958"/>
            <a:ext cx="500349" cy="7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6" descr="logo-du-programme-investissements-d-avenir_medium1.jpg">
            <a:extLst>
              <a:ext uri="{FF2B5EF4-FFF2-40B4-BE49-F238E27FC236}">
                <a16:creationId xmlns:a16="http://schemas.microsoft.com/office/drawing/2014/main" xmlns="" id="{48C961C8-5EA0-424B-A7D9-AC37CC0263C3}"/>
              </a:ext>
            </a:extLst>
          </p:cNvPr>
          <p:cNvPicPr>
            <a:picLocks noChangeAspect="1"/>
          </p:cNvPicPr>
          <p:nvPr/>
        </p:nvPicPr>
        <p:blipFill>
          <a:blip r:embed="rId11" cstate="email">
            <a:alphaModFix amt="21000"/>
            <a:extLst>
              <a:ext uri="{28A0092B-C50C-407E-A947-70E740481C1C}">
                <a14:useLocalDpi xmlns:a14="http://schemas.microsoft.com/office/drawing/2010/main"/>
              </a:ext>
            </a:extLst>
          </a:blip>
          <a:stretch>
            <a:fillRect/>
          </a:stretch>
        </p:blipFill>
        <p:spPr>
          <a:xfrm>
            <a:off x="290939" y="217714"/>
            <a:ext cx="910453" cy="922597"/>
          </a:xfrm>
          <a:prstGeom prst="rect">
            <a:avLst/>
          </a:prstGeom>
        </p:spPr>
      </p:pic>
      <p:pic>
        <p:nvPicPr>
          <p:cNvPr id="21" name="Image 20">
            <a:extLst>
              <a:ext uri="{FF2B5EF4-FFF2-40B4-BE49-F238E27FC236}">
                <a16:creationId xmlns:a16="http://schemas.microsoft.com/office/drawing/2014/main" xmlns="" id="{6EAAEDA0-6BE3-5947-AF15-D2051C17795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56376" y="232184"/>
            <a:ext cx="868732" cy="229399"/>
          </a:xfrm>
          <a:prstGeom prst="rect">
            <a:avLst/>
          </a:prstGeom>
        </p:spPr>
      </p:pic>
    </p:spTree>
    <p:extLst>
      <p:ext uri="{BB962C8B-B14F-4D97-AF65-F5344CB8AC3E}">
        <p14:creationId xmlns:p14="http://schemas.microsoft.com/office/powerpoint/2010/main" val="2403855326"/>
      </p:ext>
    </p:extLst>
  </p:cSld>
  <p:clrMapOvr>
    <a:masterClrMapping/>
  </p:clrMapOvr>
  <p:transition xmlns:p14="http://schemas.microsoft.com/office/powerpoint/2010/mai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xmlns="" id="{F8BE9926-D6D1-B349-905A-899B685EE7E2}"/>
              </a:ext>
            </a:extLst>
          </p:cNvPr>
          <p:cNvGrpSpPr/>
          <p:nvPr/>
        </p:nvGrpSpPr>
        <p:grpSpPr>
          <a:xfrm>
            <a:off x="35496" y="430762"/>
            <a:ext cx="8698288" cy="5950566"/>
            <a:chOff x="35496" y="189220"/>
            <a:chExt cx="8698288" cy="5950566"/>
          </a:xfrm>
        </p:grpSpPr>
        <p:pic>
          <p:nvPicPr>
            <p:cNvPr id="6" name="Image 5">
              <a:extLst>
                <a:ext uri="{FF2B5EF4-FFF2-40B4-BE49-F238E27FC236}">
                  <a16:creationId xmlns:a16="http://schemas.microsoft.com/office/drawing/2014/main" xmlns="" id="{3B6D56D6-ED41-D349-9D6C-A8B9A5574E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1287" y="476672"/>
              <a:ext cx="4011699" cy="5348932"/>
            </a:xfrm>
            <a:prstGeom prst="rect">
              <a:avLst/>
            </a:prstGeom>
          </p:spPr>
        </p:pic>
        <p:sp>
          <p:nvSpPr>
            <p:cNvPr id="4" name="ZoneTexte 3">
              <a:extLst>
                <a:ext uri="{FF2B5EF4-FFF2-40B4-BE49-F238E27FC236}">
                  <a16:creationId xmlns:a16="http://schemas.microsoft.com/office/drawing/2014/main" xmlns="" id="{A28BF293-CE66-AA44-A8D6-9FA942B4756B}"/>
                </a:ext>
              </a:extLst>
            </p:cNvPr>
            <p:cNvSpPr txBox="1"/>
            <p:nvPr/>
          </p:nvSpPr>
          <p:spPr>
            <a:xfrm>
              <a:off x="6516216" y="5896744"/>
              <a:ext cx="2217568" cy="215444"/>
            </a:xfrm>
            <a:prstGeom prst="rect">
              <a:avLst/>
            </a:prstGeom>
            <a:noFill/>
          </p:spPr>
          <p:txBody>
            <a:bodyPr wrap="square" rtlCol="0">
              <a:spAutoFit/>
            </a:bodyPr>
            <a:lstStyle/>
            <a:p>
              <a:pPr algn="ctr"/>
              <a:r>
                <a:rPr lang="fr-FR" sz="800">
                  <a:solidFill>
                    <a:schemeClr val="bg1"/>
                  </a:solidFill>
                  <a:latin typeface="Arial Narrow" panose="020B0604020202020204" pitchFamily="34" charset="0"/>
                  <a:cs typeface="Arial Narrow" panose="020B0604020202020204" pitchFamily="34" charset="0"/>
                </a:rPr>
                <a:t>Yunnan Baotai Mountain Forest National Park, China</a:t>
              </a:r>
            </a:p>
          </p:txBody>
        </p:sp>
        <p:pic>
          <p:nvPicPr>
            <p:cNvPr id="3" name="Image 2">
              <a:extLst>
                <a:ext uri="{FF2B5EF4-FFF2-40B4-BE49-F238E27FC236}">
                  <a16:creationId xmlns:a16="http://schemas.microsoft.com/office/drawing/2014/main" xmlns="" id="{407EE3A3-1F12-8645-9515-20BAFAACC2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216" y="450154"/>
              <a:ext cx="4284584" cy="2855274"/>
            </a:xfrm>
            <a:prstGeom prst="rect">
              <a:avLst/>
            </a:prstGeom>
          </p:spPr>
        </p:pic>
        <p:sp>
          <p:nvSpPr>
            <p:cNvPr id="5" name="Rectangle 4">
              <a:extLst>
                <a:ext uri="{FF2B5EF4-FFF2-40B4-BE49-F238E27FC236}">
                  <a16:creationId xmlns:a16="http://schemas.microsoft.com/office/drawing/2014/main" xmlns="" id="{B8679E6E-EA54-6943-B33B-CB5F32AADDC1}"/>
                </a:ext>
              </a:extLst>
            </p:cNvPr>
            <p:cNvSpPr/>
            <p:nvPr/>
          </p:nvSpPr>
          <p:spPr>
            <a:xfrm>
              <a:off x="149401" y="189220"/>
              <a:ext cx="1704313" cy="215444"/>
            </a:xfrm>
            <a:prstGeom prst="rect">
              <a:avLst/>
            </a:prstGeom>
          </p:spPr>
          <p:txBody>
            <a:bodyPr wrap="none">
              <a:spAutoFit/>
            </a:bodyPr>
            <a:lstStyle/>
            <a:p>
              <a:r>
                <a:rPr lang="fr-FR" sz="800">
                  <a:solidFill>
                    <a:schemeClr val="bg1"/>
                  </a:solidFill>
                  <a:latin typeface="Arial Narrow" panose="020B0604020202020204" pitchFamily="34" charset="0"/>
                  <a:cs typeface="Arial Narrow" panose="020B0604020202020204" pitchFamily="34" charset="0"/>
                </a:rPr>
                <a:t>Horseshoe Lake, Denali Ntl Park, Alaska</a:t>
              </a:r>
            </a:p>
          </p:txBody>
        </p:sp>
        <p:pic>
          <p:nvPicPr>
            <p:cNvPr id="7" name="Image 6">
              <a:extLst>
                <a:ext uri="{FF2B5EF4-FFF2-40B4-BE49-F238E27FC236}">
                  <a16:creationId xmlns:a16="http://schemas.microsoft.com/office/drawing/2014/main" xmlns="" id="{2923CAAC-0255-784A-8052-25B5D58D2E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87" y="3501008"/>
              <a:ext cx="4452213" cy="2351325"/>
            </a:xfrm>
            <a:prstGeom prst="rect">
              <a:avLst/>
            </a:prstGeom>
          </p:spPr>
        </p:pic>
        <p:sp>
          <p:nvSpPr>
            <p:cNvPr id="8" name="ZoneTexte 7">
              <a:extLst>
                <a:ext uri="{FF2B5EF4-FFF2-40B4-BE49-F238E27FC236}">
                  <a16:creationId xmlns:a16="http://schemas.microsoft.com/office/drawing/2014/main" xmlns="" id="{E780D010-174E-DE4D-A654-40DA5D442CAE}"/>
                </a:ext>
              </a:extLst>
            </p:cNvPr>
            <p:cNvSpPr txBox="1"/>
            <p:nvPr/>
          </p:nvSpPr>
          <p:spPr>
            <a:xfrm>
              <a:off x="35496" y="5924342"/>
              <a:ext cx="1382996" cy="215444"/>
            </a:xfrm>
            <a:prstGeom prst="rect">
              <a:avLst/>
            </a:prstGeom>
            <a:noFill/>
          </p:spPr>
          <p:txBody>
            <a:bodyPr wrap="square" rtlCol="0">
              <a:spAutoFit/>
            </a:bodyPr>
            <a:lstStyle/>
            <a:p>
              <a:r>
                <a:rPr lang="fr-FR" sz="800">
                  <a:solidFill>
                    <a:schemeClr val="bg1"/>
                  </a:solidFill>
                  <a:latin typeface="Arial Narrow" panose="020B0604020202020204" pitchFamily="34" charset="0"/>
                  <a:cs typeface="Arial Narrow" panose="020B0604020202020204" pitchFamily="34" charset="0"/>
                </a:rPr>
                <a:t>Bois St Paul, Lorraine, France</a:t>
              </a:r>
            </a:p>
          </p:txBody>
        </p:sp>
      </p:grpSp>
    </p:spTree>
    <p:extLst>
      <p:ext uri="{BB962C8B-B14F-4D97-AF65-F5344CB8AC3E}">
        <p14:creationId xmlns:p14="http://schemas.microsoft.com/office/powerpoint/2010/main" val="1883244675"/>
      </p:ext>
    </p:extLst>
  </p:cSld>
  <p:clrMapOvr>
    <a:masterClrMapping/>
  </p:clrMapOvr>
  <p:transition xmlns:p14="http://schemas.microsoft.com/office/powerpoint/2010/mai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Image 27" descr="Forest loss.tiff">
            <a:extLst>
              <a:ext uri="{FF2B5EF4-FFF2-40B4-BE49-F238E27FC236}">
                <a16:creationId xmlns:a16="http://schemas.microsoft.com/office/drawing/2014/main" xmlns="" id="{325F0668-6A1D-9C46-AB52-4099994B45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8236" y="887701"/>
            <a:ext cx="7992563" cy="5741597"/>
          </a:xfrm>
          <a:prstGeom prst="rect">
            <a:avLst/>
          </a:prstGeom>
        </p:spPr>
      </p:pic>
      <p:sp>
        <p:nvSpPr>
          <p:cNvPr id="31748" name="Rectangle 4"/>
          <p:cNvSpPr>
            <a:spLocks noChangeArrowheads="1"/>
          </p:cNvSpPr>
          <p:nvPr/>
        </p:nvSpPr>
        <p:spPr bwMode="auto">
          <a:xfrm>
            <a:off x="922695" y="338890"/>
            <a:ext cx="7298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1800" b="1" dirty="0">
                <a:latin typeface="Arial Narrow" charset="0"/>
                <a:cs typeface="Arial Narrow" charset="0"/>
              </a:rPr>
              <a:t>Changement environnementaux &amp; Communautés microbiennes forestières</a:t>
            </a:r>
            <a:endParaRPr lang="fr-FR" sz="1600" dirty="0">
              <a:latin typeface="Arial Narrow" charset="0"/>
              <a:cs typeface="Arial Narrow" charset="0"/>
            </a:endParaRPr>
          </a:p>
        </p:txBody>
      </p:sp>
      <p:sp>
        <p:nvSpPr>
          <p:cNvPr id="2" name="ZoneTexte 1"/>
          <p:cNvSpPr txBox="1"/>
          <p:nvPr/>
        </p:nvSpPr>
        <p:spPr>
          <a:xfrm>
            <a:off x="568236" y="932127"/>
            <a:ext cx="7992563" cy="523220"/>
          </a:xfrm>
          <a:prstGeom prst="rect">
            <a:avLst/>
          </a:prstGeom>
          <a:noFill/>
        </p:spPr>
        <p:txBody>
          <a:bodyPr wrap="square" rtlCol="0">
            <a:spAutoFit/>
          </a:bodyPr>
          <a:lstStyle/>
          <a:p>
            <a:pPr algn="ctr"/>
            <a:r>
              <a:rPr lang="fr-FR" sz="1400" i="1" dirty="0" err="1">
                <a:solidFill>
                  <a:schemeClr val="bg1"/>
                </a:solidFill>
                <a:latin typeface="Arial Narrow" panose="020B0604020202020204" pitchFamily="34" charset="0"/>
                <a:cs typeface="Arial Narrow" panose="020B0604020202020204" pitchFamily="34" charset="0"/>
              </a:rPr>
              <a:t>Métatranscriptomique des sols forestiers des </a:t>
            </a:r>
          </a:p>
          <a:p>
            <a:pPr algn="ctr"/>
            <a:r>
              <a:rPr lang="fr-FR" sz="1400" i="1" dirty="0" err="1">
                <a:solidFill>
                  <a:schemeClr val="bg1"/>
                </a:solidFill>
                <a:latin typeface="Arial Narrow" panose="020B0604020202020204" pitchFamily="34" charset="0"/>
                <a:cs typeface="Arial Narrow" panose="020B0604020202020204" pitchFamily="34" charset="0"/>
              </a:rPr>
              <a:t>forêts boréales, tempérées, tropicales et méditerranéennes</a:t>
            </a:r>
            <a:endParaRPr lang="fr-FR" sz="1400" i="1" dirty="0">
              <a:solidFill>
                <a:schemeClr val="bg1"/>
              </a:solidFill>
              <a:latin typeface="Arial Narrow" panose="020B0604020202020204" pitchFamily="34" charset="0"/>
              <a:cs typeface="Arial Narrow" panose="020B0604020202020204" pitchFamily="34" charset="0"/>
            </a:endParaRPr>
          </a:p>
        </p:txBody>
      </p:sp>
      <p:sp>
        <p:nvSpPr>
          <p:cNvPr id="23" name="Rectangle 22"/>
          <p:cNvSpPr/>
          <p:nvPr/>
        </p:nvSpPr>
        <p:spPr>
          <a:xfrm>
            <a:off x="152400" y="152400"/>
            <a:ext cx="8839200" cy="6556178"/>
          </a:xfrm>
          <a:prstGeom prst="rect">
            <a:avLst/>
          </a:prstGeom>
          <a:noFill/>
          <a:ln w="762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xmlns="" id="{3873DC2A-3862-6848-90E0-485863BE78B7}"/>
              </a:ext>
            </a:extLst>
          </p:cNvPr>
          <p:cNvSpPr/>
          <p:nvPr/>
        </p:nvSpPr>
        <p:spPr bwMode="auto">
          <a:xfrm>
            <a:off x="573945" y="5290592"/>
            <a:ext cx="388627" cy="1325452"/>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a:ln>
                <a:noFill/>
              </a:ln>
              <a:solidFill>
                <a:srgbClr val="FAFD00"/>
              </a:solidFill>
              <a:effectLst>
                <a:outerShdw blurRad="38100" dist="38100" dir="2700000" algn="tl">
                  <a:srgbClr val="000000">
                    <a:alpha val="43137"/>
                  </a:srgbClr>
                </a:outerShdw>
              </a:effectLst>
              <a:latin typeface="Century Gothic" charset="0"/>
            </a:endParaRPr>
          </a:p>
        </p:txBody>
      </p:sp>
      <p:sp>
        <p:nvSpPr>
          <p:cNvPr id="32" name="Ellipse 31">
            <a:extLst>
              <a:ext uri="{FF2B5EF4-FFF2-40B4-BE49-F238E27FC236}">
                <a16:creationId xmlns:a16="http://schemas.microsoft.com/office/drawing/2014/main" xmlns="" id="{0F7BB2DC-9708-604B-AF31-65E4A1DC2273}"/>
              </a:ext>
            </a:extLst>
          </p:cNvPr>
          <p:cNvSpPr/>
          <p:nvPr/>
        </p:nvSpPr>
        <p:spPr bwMode="auto">
          <a:xfrm>
            <a:off x="2602662" y="3100737"/>
            <a:ext cx="138790" cy="13879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a:ln>
                <a:noFill/>
              </a:ln>
              <a:solidFill>
                <a:srgbClr val="FAFD00"/>
              </a:solidFill>
              <a:effectLst>
                <a:outerShdw blurRad="38100" dist="38100" dir="2700000" algn="tl">
                  <a:srgbClr val="000000">
                    <a:alpha val="43137"/>
                  </a:srgbClr>
                </a:outerShdw>
              </a:effectLst>
              <a:latin typeface="Century Gothic" charset="0"/>
            </a:endParaRPr>
          </a:p>
        </p:txBody>
      </p:sp>
      <p:sp>
        <p:nvSpPr>
          <p:cNvPr id="33" name="Rectangle 32">
            <a:extLst>
              <a:ext uri="{FF2B5EF4-FFF2-40B4-BE49-F238E27FC236}">
                <a16:creationId xmlns:a16="http://schemas.microsoft.com/office/drawing/2014/main" xmlns="" id="{D8F44489-3275-CE40-835C-F3C414E31F41}"/>
              </a:ext>
            </a:extLst>
          </p:cNvPr>
          <p:cNvSpPr/>
          <p:nvPr/>
        </p:nvSpPr>
        <p:spPr>
          <a:xfrm>
            <a:off x="717375" y="5106546"/>
            <a:ext cx="4684338" cy="1477328"/>
          </a:xfrm>
          <a:prstGeom prst="rect">
            <a:avLst/>
          </a:prstGeom>
        </p:spPr>
        <p:txBody>
          <a:bodyPr wrap="square">
            <a:spAutoFit/>
          </a:bodyPr>
          <a:lstStyle/>
          <a:p>
            <a:r>
              <a:rPr lang="fr-FR" sz="900" b="0">
                <a:solidFill>
                  <a:schemeClr val="bg1"/>
                </a:solidFill>
              </a:rPr>
              <a:t>Site 1. Boreal forest, Montmorency, Québec</a:t>
            </a:r>
          </a:p>
          <a:p>
            <a:r>
              <a:rPr lang="fr-FR" sz="900" b="0">
                <a:solidFill>
                  <a:schemeClr val="bg1"/>
                </a:solidFill>
              </a:rPr>
              <a:t>Site 2. Boreal Pinus sylvestris forest, Lamborn, Sweden</a:t>
            </a:r>
          </a:p>
          <a:p>
            <a:r>
              <a:rPr lang="fr-FR" sz="900" b="0">
                <a:solidFill>
                  <a:schemeClr val="bg1"/>
                </a:solidFill>
              </a:rPr>
              <a:t>Site 3. Temperate forest: Champenoux State forest, France</a:t>
            </a:r>
          </a:p>
          <a:p>
            <a:r>
              <a:rPr lang="fr-FR" sz="900" b="0">
                <a:solidFill>
                  <a:schemeClr val="bg1"/>
                </a:solidFill>
              </a:rPr>
              <a:t>Site 4. Temperate forest: Woodland-Truffle Ground, France</a:t>
            </a:r>
          </a:p>
          <a:p>
            <a:r>
              <a:rPr lang="fr-FR" sz="900" b="0">
                <a:solidFill>
                  <a:schemeClr val="bg1"/>
                </a:solidFill>
              </a:rPr>
              <a:t>Site 5. Fire adapted lodgepole pine forest, Bitterroot National Forest, MT</a:t>
            </a:r>
          </a:p>
          <a:p>
            <a:r>
              <a:rPr lang="fr-FR" sz="900" b="0">
                <a:solidFill>
                  <a:schemeClr val="bg1"/>
                </a:solidFill>
              </a:rPr>
              <a:t>Site 6. Southeast U.S. Pine Plantation, Duke Forest &amp; FACE, NC</a:t>
            </a:r>
          </a:p>
          <a:p>
            <a:r>
              <a:rPr lang="fr-FR" sz="900" b="0">
                <a:solidFill>
                  <a:schemeClr val="bg1"/>
                </a:solidFill>
              </a:rPr>
              <a:t>Site 7. Michigan Sugar Maple Forest, MI</a:t>
            </a:r>
          </a:p>
          <a:p>
            <a:r>
              <a:rPr lang="fr-FR" sz="900" b="0">
                <a:solidFill>
                  <a:schemeClr val="bg1"/>
                </a:solidFill>
              </a:rPr>
              <a:t>Site 8. Mediterranean Mixed-thinned forest site, SW Pyrenees, Aspurz, Spain</a:t>
            </a:r>
          </a:p>
          <a:p>
            <a:r>
              <a:rPr lang="fr-FR" sz="900" b="0">
                <a:solidFill>
                  <a:schemeClr val="bg1"/>
                </a:solidFill>
              </a:rPr>
              <a:t>Site 9. Yunnan Province</a:t>
            </a:r>
          </a:p>
          <a:p>
            <a:r>
              <a:rPr lang="fr-FR" sz="900">
                <a:solidFill>
                  <a:schemeClr val="bg1"/>
                </a:solidFill>
              </a:rPr>
              <a:t>Site 10. Ganzu Province</a:t>
            </a:r>
            <a:endParaRPr lang="fr-FR" sz="900" b="0">
              <a:solidFill>
                <a:schemeClr val="bg1"/>
              </a:solidFill>
            </a:endParaRPr>
          </a:p>
        </p:txBody>
      </p:sp>
      <p:sp>
        <p:nvSpPr>
          <p:cNvPr id="36" name="Ellipse 35">
            <a:extLst>
              <a:ext uri="{FF2B5EF4-FFF2-40B4-BE49-F238E27FC236}">
                <a16:creationId xmlns:a16="http://schemas.microsoft.com/office/drawing/2014/main" xmlns="" id="{B341E603-6E47-2D45-82B3-479A4D0E84DF}"/>
              </a:ext>
            </a:extLst>
          </p:cNvPr>
          <p:cNvSpPr/>
          <p:nvPr/>
        </p:nvSpPr>
        <p:spPr bwMode="auto">
          <a:xfrm>
            <a:off x="1931527" y="3353185"/>
            <a:ext cx="138790" cy="13879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a:ln>
                <a:noFill/>
              </a:ln>
              <a:solidFill>
                <a:srgbClr val="FAFD00"/>
              </a:solidFill>
              <a:effectLst>
                <a:outerShdw blurRad="38100" dist="38100" dir="2700000" algn="tl">
                  <a:srgbClr val="000000">
                    <a:alpha val="43137"/>
                  </a:srgbClr>
                </a:outerShdw>
              </a:effectLst>
              <a:latin typeface="Century Gothic" charset="0"/>
            </a:endParaRPr>
          </a:p>
        </p:txBody>
      </p:sp>
      <p:sp>
        <p:nvSpPr>
          <p:cNvPr id="37" name="Ellipse 36">
            <a:extLst>
              <a:ext uri="{FF2B5EF4-FFF2-40B4-BE49-F238E27FC236}">
                <a16:creationId xmlns:a16="http://schemas.microsoft.com/office/drawing/2014/main" xmlns="" id="{4E92D018-6690-3E43-8BB7-532053BF6013}"/>
              </a:ext>
            </a:extLst>
          </p:cNvPr>
          <p:cNvSpPr/>
          <p:nvPr/>
        </p:nvSpPr>
        <p:spPr bwMode="auto">
          <a:xfrm>
            <a:off x="2304791" y="3164953"/>
            <a:ext cx="138790" cy="13879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a:ln>
                <a:noFill/>
              </a:ln>
              <a:solidFill>
                <a:srgbClr val="FAFD00"/>
              </a:solidFill>
              <a:effectLst>
                <a:outerShdw blurRad="38100" dist="38100" dir="2700000" algn="tl">
                  <a:srgbClr val="000000">
                    <a:alpha val="43137"/>
                  </a:srgbClr>
                </a:outerShdw>
              </a:effectLst>
              <a:latin typeface="Century Gothic" charset="0"/>
            </a:endParaRPr>
          </a:p>
        </p:txBody>
      </p:sp>
      <p:sp>
        <p:nvSpPr>
          <p:cNvPr id="38" name="Ellipse 37">
            <a:extLst>
              <a:ext uri="{FF2B5EF4-FFF2-40B4-BE49-F238E27FC236}">
                <a16:creationId xmlns:a16="http://schemas.microsoft.com/office/drawing/2014/main" xmlns="" id="{06D6ECFA-59DD-F54E-A7DF-779155E15E69}"/>
              </a:ext>
            </a:extLst>
          </p:cNvPr>
          <p:cNvSpPr/>
          <p:nvPr/>
        </p:nvSpPr>
        <p:spPr bwMode="auto">
          <a:xfrm>
            <a:off x="2598022" y="3359605"/>
            <a:ext cx="138790" cy="13879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a:ln>
                <a:noFill/>
              </a:ln>
              <a:solidFill>
                <a:srgbClr val="FAFD00"/>
              </a:solidFill>
              <a:effectLst>
                <a:outerShdw blurRad="38100" dist="38100" dir="2700000" algn="tl">
                  <a:srgbClr val="000000">
                    <a:alpha val="43137"/>
                  </a:srgbClr>
                </a:outerShdw>
              </a:effectLst>
              <a:latin typeface="Century Gothic" charset="0"/>
            </a:endParaRPr>
          </a:p>
        </p:txBody>
      </p:sp>
      <p:sp>
        <p:nvSpPr>
          <p:cNvPr id="39" name="Ellipse 38">
            <a:extLst>
              <a:ext uri="{FF2B5EF4-FFF2-40B4-BE49-F238E27FC236}">
                <a16:creationId xmlns:a16="http://schemas.microsoft.com/office/drawing/2014/main" xmlns="" id="{85D8CB74-0332-AA4A-A2F4-834CC3B6289E}"/>
              </a:ext>
            </a:extLst>
          </p:cNvPr>
          <p:cNvSpPr/>
          <p:nvPr/>
        </p:nvSpPr>
        <p:spPr bwMode="auto">
          <a:xfrm>
            <a:off x="808827" y="4957871"/>
            <a:ext cx="138790" cy="13879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a:ln>
                <a:noFill/>
              </a:ln>
              <a:solidFill>
                <a:srgbClr val="FAFD00"/>
              </a:solidFill>
              <a:effectLst>
                <a:outerShdw blurRad="38100" dist="38100" dir="2700000" algn="tl">
                  <a:srgbClr val="000000">
                    <a:alpha val="43137"/>
                  </a:srgbClr>
                </a:outerShdw>
              </a:effectLst>
              <a:latin typeface="Century Gothic" charset="0"/>
            </a:endParaRPr>
          </a:p>
        </p:txBody>
      </p:sp>
      <p:sp>
        <p:nvSpPr>
          <p:cNvPr id="41" name="Ellipse 40">
            <a:extLst>
              <a:ext uri="{FF2B5EF4-FFF2-40B4-BE49-F238E27FC236}">
                <a16:creationId xmlns:a16="http://schemas.microsoft.com/office/drawing/2014/main" xmlns="" id="{EF229B34-AA3A-214A-B644-59404F2112B6}"/>
              </a:ext>
            </a:extLst>
          </p:cNvPr>
          <p:cNvSpPr/>
          <p:nvPr/>
        </p:nvSpPr>
        <p:spPr bwMode="auto">
          <a:xfrm>
            <a:off x="4812164" y="2539603"/>
            <a:ext cx="138790" cy="13879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a:ln>
                <a:noFill/>
              </a:ln>
              <a:solidFill>
                <a:srgbClr val="FAFD00"/>
              </a:solidFill>
              <a:effectLst>
                <a:outerShdw blurRad="38100" dist="38100" dir="2700000" algn="tl">
                  <a:srgbClr val="000000">
                    <a:alpha val="43137"/>
                  </a:srgbClr>
                </a:outerShdw>
              </a:effectLst>
              <a:latin typeface="Century Gothic" charset="0"/>
            </a:endParaRPr>
          </a:p>
        </p:txBody>
      </p:sp>
      <p:sp>
        <p:nvSpPr>
          <p:cNvPr id="42" name="Ellipse 41">
            <a:extLst>
              <a:ext uri="{FF2B5EF4-FFF2-40B4-BE49-F238E27FC236}">
                <a16:creationId xmlns:a16="http://schemas.microsoft.com/office/drawing/2014/main" xmlns="" id="{CF8A29B2-7FB5-114F-9ABB-36EA596F5119}"/>
              </a:ext>
            </a:extLst>
          </p:cNvPr>
          <p:cNvSpPr/>
          <p:nvPr/>
        </p:nvSpPr>
        <p:spPr bwMode="auto">
          <a:xfrm>
            <a:off x="4622036" y="3011466"/>
            <a:ext cx="138790" cy="13879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a:ln>
                <a:noFill/>
              </a:ln>
              <a:solidFill>
                <a:srgbClr val="FAFD00"/>
              </a:solidFill>
              <a:effectLst>
                <a:outerShdw blurRad="38100" dist="38100" dir="2700000" algn="tl">
                  <a:srgbClr val="000000">
                    <a:alpha val="43137"/>
                  </a:srgbClr>
                </a:outerShdw>
              </a:effectLst>
              <a:latin typeface="Century Gothic" charset="0"/>
            </a:endParaRPr>
          </a:p>
        </p:txBody>
      </p:sp>
      <p:sp>
        <p:nvSpPr>
          <p:cNvPr id="43" name="Ellipse 42">
            <a:extLst>
              <a:ext uri="{FF2B5EF4-FFF2-40B4-BE49-F238E27FC236}">
                <a16:creationId xmlns:a16="http://schemas.microsoft.com/office/drawing/2014/main" xmlns="" id="{6426C7FF-1FB1-F140-9370-19D4A0EED3A3}"/>
              </a:ext>
            </a:extLst>
          </p:cNvPr>
          <p:cNvSpPr/>
          <p:nvPr/>
        </p:nvSpPr>
        <p:spPr bwMode="auto">
          <a:xfrm>
            <a:off x="4540668" y="3058518"/>
            <a:ext cx="138790" cy="13879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a:ln>
                <a:noFill/>
              </a:ln>
              <a:solidFill>
                <a:srgbClr val="FAFD00"/>
              </a:solidFill>
              <a:effectLst>
                <a:outerShdw blurRad="38100" dist="38100" dir="2700000" algn="tl">
                  <a:srgbClr val="000000">
                    <a:alpha val="43137"/>
                  </a:srgbClr>
                </a:outerShdw>
              </a:effectLst>
              <a:latin typeface="Century Gothic" charset="0"/>
            </a:endParaRPr>
          </a:p>
        </p:txBody>
      </p:sp>
      <p:sp>
        <p:nvSpPr>
          <p:cNvPr id="44" name="Ellipse 43">
            <a:extLst>
              <a:ext uri="{FF2B5EF4-FFF2-40B4-BE49-F238E27FC236}">
                <a16:creationId xmlns:a16="http://schemas.microsoft.com/office/drawing/2014/main" xmlns="" id="{B64B3D2E-980D-5E40-BD3B-2BED9F56A8AE}"/>
              </a:ext>
            </a:extLst>
          </p:cNvPr>
          <p:cNvSpPr/>
          <p:nvPr/>
        </p:nvSpPr>
        <p:spPr bwMode="auto">
          <a:xfrm>
            <a:off x="4360402" y="3249115"/>
            <a:ext cx="138790" cy="13879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a:ln>
                <a:noFill/>
              </a:ln>
              <a:solidFill>
                <a:srgbClr val="FAFD00"/>
              </a:solidFill>
              <a:effectLst>
                <a:outerShdw blurRad="38100" dist="38100" dir="2700000" algn="tl">
                  <a:srgbClr val="000000">
                    <a:alpha val="43137"/>
                  </a:srgbClr>
                </a:outerShdw>
              </a:effectLst>
              <a:latin typeface="Century Gothic" charset="0"/>
            </a:endParaRPr>
          </a:p>
        </p:txBody>
      </p:sp>
      <p:sp>
        <p:nvSpPr>
          <p:cNvPr id="45" name="ZoneTexte 44">
            <a:extLst>
              <a:ext uri="{FF2B5EF4-FFF2-40B4-BE49-F238E27FC236}">
                <a16:creationId xmlns:a16="http://schemas.microsoft.com/office/drawing/2014/main" xmlns="" id="{0520206E-0008-BA47-A7DE-34B395FA3E38}"/>
              </a:ext>
            </a:extLst>
          </p:cNvPr>
          <p:cNvSpPr txBox="1"/>
          <p:nvPr/>
        </p:nvSpPr>
        <p:spPr>
          <a:xfrm>
            <a:off x="6031079" y="6383077"/>
            <a:ext cx="2467342" cy="215444"/>
          </a:xfrm>
          <a:prstGeom prst="rect">
            <a:avLst/>
          </a:prstGeom>
          <a:noFill/>
        </p:spPr>
        <p:txBody>
          <a:bodyPr wrap="none" rtlCol="0">
            <a:spAutoFit/>
          </a:bodyPr>
          <a:lstStyle/>
          <a:p>
            <a:pPr algn="r"/>
            <a:r>
              <a:rPr lang="fr-FR" sz="800" b="0">
                <a:solidFill>
                  <a:schemeClr val="bg1"/>
                </a:solidFill>
                <a:latin typeface="Arial Narrow"/>
                <a:cs typeface="Arial Narrow"/>
              </a:rPr>
              <a:t>Map of Global Forest Changes: Hansen </a:t>
            </a:r>
            <a:r>
              <a:rPr lang="fr-FR" sz="800" b="0" i="1">
                <a:solidFill>
                  <a:schemeClr val="bg1"/>
                </a:solidFill>
                <a:latin typeface="Arial Narrow"/>
                <a:cs typeface="Arial Narrow"/>
              </a:rPr>
              <a:t>et al. </a:t>
            </a:r>
            <a:r>
              <a:rPr lang="fr-FR" sz="800" b="0">
                <a:solidFill>
                  <a:schemeClr val="bg1"/>
                </a:solidFill>
                <a:latin typeface="Arial Narrow"/>
                <a:cs typeface="Arial Narrow"/>
              </a:rPr>
              <a:t>(2013) Science</a:t>
            </a:r>
          </a:p>
        </p:txBody>
      </p:sp>
      <p:sp>
        <p:nvSpPr>
          <p:cNvPr id="21" name="Ellipse 20">
            <a:extLst>
              <a:ext uri="{FF2B5EF4-FFF2-40B4-BE49-F238E27FC236}">
                <a16:creationId xmlns:a16="http://schemas.microsoft.com/office/drawing/2014/main" xmlns="" id="{CE604289-C0DF-2A4F-A4ED-F3B54F394DE6}"/>
              </a:ext>
            </a:extLst>
          </p:cNvPr>
          <p:cNvSpPr/>
          <p:nvPr/>
        </p:nvSpPr>
        <p:spPr bwMode="auto">
          <a:xfrm>
            <a:off x="7000193" y="3530203"/>
            <a:ext cx="138790" cy="13879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a:ln>
                <a:noFill/>
              </a:ln>
              <a:solidFill>
                <a:srgbClr val="FAFD00"/>
              </a:solidFill>
              <a:effectLst>
                <a:outerShdw blurRad="38100" dist="38100" dir="2700000" algn="tl">
                  <a:srgbClr val="000000">
                    <a:alpha val="43137"/>
                  </a:srgbClr>
                </a:outerShdw>
              </a:effectLst>
              <a:latin typeface="Century Gothic" charset="0"/>
            </a:endParaRPr>
          </a:p>
        </p:txBody>
      </p:sp>
      <p:sp>
        <p:nvSpPr>
          <p:cNvPr id="24" name="Ellipse 23">
            <a:extLst>
              <a:ext uri="{FF2B5EF4-FFF2-40B4-BE49-F238E27FC236}">
                <a16:creationId xmlns:a16="http://schemas.microsoft.com/office/drawing/2014/main" xmlns="" id="{ABBADB6F-82D6-8344-B8A1-6D644B156BA4}"/>
              </a:ext>
            </a:extLst>
          </p:cNvPr>
          <p:cNvSpPr/>
          <p:nvPr/>
        </p:nvSpPr>
        <p:spPr bwMode="auto">
          <a:xfrm>
            <a:off x="6749822" y="3715260"/>
            <a:ext cx="138790" cy="13879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a:ln>
                <a:noFill/>
              </a:ln>
              <a:solidFill>
                <a:srgbClr val="FAFD00"/>
              </a:solidFill>
              <a:effectLst>
                <a:outerShdw blurRad="38100" dist="38100" dir="2700000" algn="tl">
                  <a:srgbClr val="000000">
                    <a:alpha val="43137"/>
                  </a:srgbClr>
                </a:outerShdw>
              </a:effectLst>
              <a:latin typeface="Century Gothic" charset="0"/>
            </a:endParaRPr>
          </a:p>
        </p:txBody>
      </p:sp>
    </p:spTree>
    <p:extLst>
      <p:ext uri="{BB962C8B-B14F-4D97-AF65-F5344CB8AC3E}">
        <p14:creationId xmlns:p14="http://schemas.microsoft.com/office/powerpoint/2010/main" val="1307491860"/>
      </p:ext>
    </p:extLst>
  </p:cSld>
  <p:clrMapOvr>
    <a:masterClrMapping/>
  </p:clrMapOvr>
  <p:transition xmlns:p14="http://schemas.microsoft.com/office/powerpoint/2010/main" spd="slow">
    <p:wipe/>
  </p:transition>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4242</TotalTime>
  <Words>1421</Words>
  <Application>Microsoft Macintosh PowerPoint</Application>
  <PresentationFormat>Présentation à l'écran (4:3)</PresentationFormat>
  <Paragraphs>208</Paragraphs>
  <Slides>21</Slides>
  <Notes>5</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Présentation PowerPoint</vt:lpstr>
      <vt:lpstr>Recherches sur les interactions entre  la gestion forestière et la biodiversité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INRA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are fungal diversity and associated functions regulated by host tree and other environmental parameters?  In forest ecosystems, complex communities of microorganisms, including soil fungi, profoundly influence tree growth and productivity. In return, plant diversity and phenology drive the fungal community structures and their associated functions. The effects of host tree and other environmental parameters on the ecology of fungal communities will be discuss through diverse studies conducted in temperate forest ecosystems.</dc:title>
  <dc:creator>marc buée</dc:creator>
  <cp:lastModifiedBy>Jean Claude Derniame</cp:lastModifiedBy>
  <cp:revision>418</cp:revision>
  <cp:lastPrinted>2019-01-09T14:49:09Z</cp:lastPrinted>
  <dcterms:created xsi:type="dcterms:W3CDTF">2016-11-08T12:18:16Z</dcterms:created>
  <dcterms:modified xsi:type="dcterms:W3CDTF">2021-11-23T16:43:07Z</dcterms:modified>
</cp:coreProperties>
</file>